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0"/>
  </p:notesMasterIdLst>
  <p:sldIdLst>
    <p:sldId id="274" r:id="rId5"/>
    <p:sldId id="409" r:id="rId6"/>
    <p:sldId id="286" r:id="rId7"/>
    <p:sldId id="283" r:id="rId8"/>
    <p:sldId id="271" r:id="rId9"/>
    <p:sldId id="272" r:id="rId10"/>
    <p:sldId id="270" r:id="rId11"/>
    <p:sldId id="276" r:id="rId12"/>
    <p:sldId id="8321" r:id="rId13"/>
    <p:sldId id="8322" r:id="rId14"/>
    <p:sldId id="284" r:id="rId15"/>
    <p:sldId id="8311" r:id="rId16"/>
    <p:sldId id="313" r:id="rId17"/>
    <p:sldId id="8312" r:id="rId18"/>
    <p:sldId id="8313" r:id="rId19"/>
    <p:sldId id="320" r:id="rId20"/>
    <p:sldId id="321" r:id="rId21"/>
    <p:sldId id="301" r:id="rId22"/>
    <p:sldId id="8318" r:id="rId23"/>
    <p:sldId id="384" r:id="rId24"/>
    <p:sldId id="8323" r:id="rId25"/>
    <p:sldId id="267" r:id="rId26"/>
    <p:sldId id="268" r:id="rId27"/>
    <p:sldId id="266" r:id="rId28"/>
    <p:sldId id="265" r:id="rId29"/>
    <p:sldId id="264" r:id="rId30"/>
    <p:sldId id="260" r:id="rId31"/>
    <p:sldId id="258" r:id="rId32"/>
    <p:sldId id="259" r:id="rId33"/>
    <p:sldId id="263" r:id="rId34"/>
    <p:sldId id="8324" r:id="rId35"/>
    <p:sldId id="8315" r:id="rId36"/>
    <p:sldId id="8316" r:id="rId37"/>
    <p:sldId id="8314" r:id="rId38"/>
    <p:sldId id="293" r:id="rId39"/>
    <p:sldId id="463" r:id="rId40"/>
    <p:sldId id="273" r:id="rId41"/>
    <p:sldId id="8331" r:id="rId42"/>
    <p:sldId id="8325" r:id="rId43"/>
    <p:sldId id="8332" r:id="rId44"/>
    <p:sldId id="337" r:id="rId45"/>
    <p:sldId id="8333" r:id="rId46"/>
    <p:sldId id="8328" r:id="rId47"/>
    <p:sldId id="8329" r:id="rId48"/>
    <p:sldId id="28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7A6BAC-5DF6-51EB-BB72-B1E69DB25009}" v="149" dt="2024-02-13T20:32:17.5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74" autoAdjust="0"/>
    <p:restoredTop sz="94660"/>
  </p:normalViewPr>
  <p:slideViewPr>
    <p:cSldViewPr snapToGrid="0">
      <p:cViewPr varScale="1">
        <p:scale>
          <a:sx n="85" d="100"/>
          <a:sy n="85" d="100"/>
        </p:scale>
        <p:origin x="9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23A786-3A08-48AC-9F84-5D720799207A}"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FC930249-9E7B-4D4C-8B81-10BC14EC5B3C}">
      <dgm:prSet/>
      <dgm:spPr/>
      <dgm:t>
        <a:bodyPr/>
        <a:lstStyle/>
        <a:p>
          <a:r>
            <a:rPr lang="en-US" b="0" i="1" dirty="0"/>
            <a:t>not consciously directed</a:t>
          </a:r>
          <a:r>
            <a:rPr lang="en-US" b="0" i="0" dirty="0"/>
            <a:t>, such as breathing, the heartbeat, and digestive processes.</a:t>
          </a:r>
          <a:endParaRPr lang="en-US" dirty="0"/>
        </a:p>
      </dgm:t>
    </dgm:pt>
    <dgm:pt modelId="{ADA9029D-26E5-481A-8532-CB4B639D4D47}" type="parTrans" cxnId="{158EA3D4-40BF-4A90-B2AB-6ADBF0E869B2}">
      <dgm:prSet/>
      <dgm:spPr/>
      <dgm:t>
        <a:bodyPr/>
        <a:lstStyle/>
        <a:p>
          <a:endParaRPr lang="en-US"/>
        </a:p>
      </dgm:t>
    </dgm:pt>
    <dgm:pt modelId="{101C6CBE-F474-492B-B128-0C36DF5AC08A}" type="sibTrans" cxnId="{158EA3D4-40BF-4A90-B2AB-6ADBF0E869B2}">
      <dgm:prSet/>
      <dgm:spPr/>
      <dgm:t>
        <a:bodyPr/>
        <a:lstStyle/>
        <a:p>
          <a:endParaRPr lang="en-US"/>
        </a:p>
      </dgm:t>
    </dgm:pt>
    <dgm:pt modelId="{25E165AD-434A-4D23-8466-48531CD71EF9}">
      <dgm:prSet/>
      <dgm:spPr/>
      <dgm:t>
        <a:bodyPr/>
        <a:lstStyle/>
        <a:p>
          <a:r>
            <a:rPr lang="en-US" dirty="0"/>
            <a:t>Physical sexual arousal is an autonomic response</a:t>
          </a:r>
        </a:p>
      </dgm:t>
    </dgm:pt>
    <dgm:pt modelId="{BE554379-7B2D-484B-AA41-652BFF9013D8}" type="parTrans" cxnId="{5F334E7A-0ED2-4837-8DAD-DA65B3F636C6}">
      <dgm:prSet/>
      <dgm:spPr/>
      <dgm:t>
        <a:bodyPr/>
        <a:lstStyle/>
        <a:p>
          <a:endParaRPr lang="en-US"/>
        </a:p>
      </dgm:t>
    </dgm:pt>
    <dgm:pt modelId="{C271EECE-7208-4D8C-BE96-682509DC0053}" type="sibTrans" cxnId="{5F334E7A-0ED2-4837-8DAD-DA65B3F636C6}">
      <dgm:prSet/>
      <dgm:spPr/>
      <dgm:t>
        <a:bodyPr/>
        <a:lstStyle/>
        <a:p>
          <a:endParaRPr lang="en-US"/>
        </a:p>
      </dgm:t>
    </dgm:pt>
    <dgm:pt modelId="{A09469F1-8594-4A36-A157-8F8DEFD44E56}" type="pres">
      <dgm:prSet presAssocID="{AB23A786-3A08-48AC-9F84-5D720799207A}" presName="hierChild1" presStyleCnt="0">
        <dgm:presLayoutVars>
          <dgm:chPref val="1"/>
          <dgm:dir/>
          <dgm:animOne val="branch"/>
          <dgm:animLvl val="lvl"/>
          <dgm:resizeHandles/>
        </dgm:presLayoutVars>
      </dgm:prSet>
      <dgm:spPr/>
    </dgm:pt>
    <dgm:pt modelId="{C512C223-1611-4E07-94BD-1F6ED7AF3A65}" type="pres">
      <dgm:prSet presAssocID="{FC930249-9E7B-4D4C-8B81-10BC14EC5B3C}" presName="hierRoot1" presStyleCnt="0"/>
      <dgm:spPr/>
    </dgm:pt>
    <dgm:pt modelId="{1B027280-0B3A-4D59-874F-9F85CC91FA68}" type="pres">
      <dgm:prSet presAssocID="{FC930249-9E7B-4D4C-8B81-10BC14EC5B3C}" presName="composite" presStyleCnt="0"/>
      <dgm:spPr/>
    </dgm:pt>
    <dgm:pt modelId="{AC07B60D-610C-42EF-AF8C-DE0AF9D8D35A}" type="pres">
      <dgm:prSet presAssocID="{FC930249-9E7B-4D4C-8B81-10BC14EC5B3C}" presName="background" presStyleLbl="node0" presStyleIdx="0" presStyleCnt="2"/>
      <dgm:spPr/>
    </dgm:pt>
    <dgm:pt modelId="{3CC3D1D4-5585-43E6-A8E0-5AF1FE968037}" type="pres">
      <dgm:prSet presAssocID="{FC930249-9E7B-4D4C-8B81-10BC14EC5B3C}" presName="text" presStyleLbl="fgAcc0" presStyleIdx="0" presStyleCnt="2">
        <dgm:presLayoutVars>
          <dgm:chPref val="3"/>
        </dgm:presLayoutVars>
      </dgm:prSet>
      <dgm:spPr/>
    </dgm:pt>
    <dgm:pt modelId="{55956E2E-F0E6-4CBC-8A58-3C29DE0B1ADF}" type="pres">
      <dgm:prSet presAssocID="{FC930249-9E7B-4D4C-8B81-10BC14EC5B3C}" presName="hierChild2" presStyleCnt="0"/>
      <dgm:spPr/>
    </dgm:pt>
    <dgm:pt modelId="{9269DCF4-2D07-4DB0-83A1-C4AB0914AD1A}" type="pres">
      <dgm:prSet presAssocID="{25E165AD-434A-4D23-8466-48531CD71EF9}" presName="hierRoot1" presStyleCnt="0"/>
      <dgm:spPr/>
    </dgm:pt>
    <dgm:pt modelId="{1CF3DC0C-984F-4664-8944-D0D9FE704165}" type="pres">
      <dgm:prSet presAssocID="{25E165AD-434A-4D23-8466-48531CD71EF9}" presName="composite" presStyleCnt="0"/>
      <dgm:spPr/>
    </dgm:pt>
    <dgm:pt modelId="{5CE70DD1-5939-4B16-8A52-E6340F93F741}" type="pres">
      <dgm:prSet presAssocID="{25E165AD-434A-4D23-8466-48531CD71EF9}" presName="background" presStyleLbl="node0" presStyleIdx="1" presStyleCnt="2"/>
      <dgm:spPr/>
    </dgm:pt>
    <dgm:pt modelId="{230742FF-741D-4E2A-A217-AAF3D4DCF3D9}" type="pres">
      <dgm:prSet presAssocID="{25E165AD-434A-4D23-8466-48531CD71EF9}" presName="text" presStyleLbl="fgAcc0" presStyleIdx="1" presStyleCnt="2">
        <dgm:presLayoutVars>
          <dgm:chPref val="3"/>
        </dgm:presLayoutVars>
      </dgm:prSet>
      <dgm:spPr/>
    </dgm:pt>
    <dgm:pt modelId="{B00E1BBD-CD79-4F59-B491-B13ABC298EFD}" type="pres">
      <dgm:prSet presAssocID="{25E165AD-434A-4D23-8466-48531CD71EF9}" presName="hierChild2" presStyleCnt="0"/>
      <dgm:spPr/>
    </dgm:pt>
  </dgm:ptLst>
  <dgm:cxnLst>
    <dgm:cxn modelId="{12C61F0E-2B2C-49D0-A4E8-8D55AC2AD2FF}" type="presOf" srcId="{FC930249-9E7B-4D4C-8B81-10BC14EC5B3C}" destId="{3CC3D1D4-5585-43E6-A8E0-5AF1FE968037}" srcOrd="0" destOrd="0" presId="urn:microsoft.com/office/officeart/2005/8/layout/hierarchy1"/>
    <dgm:cxn modelId="{5F334E7A-0ED2-4837-8DAD-DA65B3F636C6}" srcId="{AB23A786-3A08-48AC-9F84-5D720799207A}" destId="{25E165AD-434A-4D23-8466-48531CD71EF9}" srcOrd="1" destOrd="0" parTransId="{BE554379-7B2D-484B-AA41-652BFF9013D8}" sibTransId="{C271EECE-7208-4D8C-BE96-682509DC0053}"/>
    <dgm:cxn modelId="{114F5998-22B7-40A0-B7FD-93A747AF8574}" type="presOf" srcId="{AB23A786-3A08-48AC-9F84-5D720799207A}" destId="{A09469F1-8594-4A36-A157-8F8DEFD44E56}" srcOrd="0" destOrd="0" presId="urn:microsoft.com/office/officeart/2005/8/layout/hierarchy1"/>
    <dgm:cxn modelId="{2CE99DA1-254B-4421-8843-BCEC5499D537}" type="presOf" srcId="{25E165AD-434A-4D23-8466-48531CD71EF9}" destId="{230742FF-741D-4E2A-A217-AAF3D4DCF3D9}" srcOrd="0" destOrd="0" presId="urn:microsoft.com/office/officeart/2005/8/layout/hierarchy1"/>
    <dgm:cxn modelId="{158EA3D4-40BF-4A90-B2AB-6ADBF0E869B2}" srcId="{AB23A786-3A08-48AC-9F84-5D720799207A}" destId="{FC930249-9E7B-4D4C-8B81-10BC14EC5B3C}" srcOrd="0" destOrd="0" parTransId="{ADA9029D-26E5-481A-8532-CB4B639D4D47}" sibTransId="{101C6CBE-F474-492B-B128-0C36DF5AC08A}"/>
    <dgm:cxn modelId="{33D926A6-A86E-4098-B6C8-9D7269179CC2}" type="presParOf" srcId="{A09469F1-8594-4A36-A157-8F8DEFD44E56}" destId="{C512C223-1611-4E07-94BD-1F6ED7AF3A65}" srcOrd="0" destOrd="0" presId="urn:microsoft.com/office/officeart/2005/8/layout/hierarchy1"/>
    <dgm:cxn modelId="{EF4C6D7A-9ACC-42C9-B3D9-89D2241EC287}" type="presParOf" srcId="{C512C223-1611-4E07-94BD-1F6ED7AF3A65}" destId="{1B027280-0B3A-4D59-874F-9F85CC91FA68}" srcOrd="0" destOrd="0" presId="urn:microsoft.com/office/officeart/2005/8/layout/hierarchy1"/>
    <dgm:cxn modelId="{479FB713-6809-4CF1-BDFB-3520FE38A15C}" type="presParOf" srcId="{1B027280-0B3A-4D59-874F-9F85CC91FA68}" destId="{AC07B60D-610C-42EF-AF8C-DE0AF9D8D35A}" srcOrd="0" destOrd="0" presId="urn:microsoft.com/office/officeart/2005/8/layout/hierarchy1"/>
    <dgm:cxn modelId="{2AB05EAA-BF03-43C1-B8A6-F7AF93D7A1D3}" type="presParOf" srcId="{1B027280-0B3A-4D59-874F-9F85CC91FA68}" destId="{3CC3D1D4-5585-43E6-A8E0-5AF1FE968037}" srcOrd="1" destOrd="0" presId="urn:microsoft.com/office/officeart/2005/8/layout/hierarchy1"/>
    <dgm:cxn modelId="{B2EF71C9-DB54-4F04-987C-AC97982A0444}" type="presParOf" srcId="{C512C223-1611-4E07-94BD-1F6ED7AF3A65}" destId="{55956E2E-F0E6-4CBC-8A58-3C29DE0B1ADF}" srcOrd="1" destOrd="0" presId="urn:microsoft.com/office/officeart/2005/8/layout/hierarchy1"/>
    <dgm:cxn modelId="{D97015CE-DDAB-40D1-8E68-64F774A82ABF}" type="presParOf" srcId="{A09469F1-8594-4A36-A157-8F8DEFD44E56}" destId="{9269DCF4-2D07-4DB0-83A1-C4AB0914AD1A}" srcOrd="1" destOrd="0" presId="urn:microsoft.com/office/officeart/2005/8/layout/hierarchy1"/>
    <dgm:cxn modelId="{DBB77634-4374-4653-87A2-763396AD481C}" type="presParOf" srcId="{9269DCF4-2D07-4DB0-83A1-C4AB0914AD1A}" destId="{1CF3DC0C-984F-4664-8944-D0D9FE704165}" srcOrd="0" destOrd="0" presId="urn:microsoft.com/office/officeart/2005/8/layout/hierarchy1"/>
    <dgm:cxn modelId="{9F1AAA11-292D-4C3E-9371-548D1D50A6D7}" type="presParOf" srcId="{1CF3DC0C-984F-4664-8944-D0D9FE704165}" destId="{5CE70DD1-5939-4B16-8A52-E6340F93F741}" srcOrd="0" destOrd="0" presId="urn:microsoft.com/office/officeart/2005/8/layout/hierarchy1"/>
    <dgm:cxn modelId="{AA5CE852-D303-43F4-9B5D-2E20C8999222}" type="presParOf" srcId="{1CF3DC0C-984F-4664-8944-D0D9FE704165}" destId="{230742FF-741D-4E2A-A217-AAF3D4DCF3D9}" srcOrd="1" destOrd="0" presId="urn:microsoft.com/office/officeart/2005/8/layout/hierarchy1"/>
    <dgm:cxn modelId="{8FCC0975-6CAA-4E35-86C2-BB3F399D327D}" type="presParOf" srcId="{9269DCF4-2D07-4DB0-83A1-C4AB0914AD1A}" destId="{B00E1BBD-CD79-4F59-B491-B13ABC298EF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7B60D-610C-42EF-AF8C-DE0AF9D8D35A}">
      <dsp:nvSpPr>
        <dsp:cNvPr id="0" name=""/>
        <dsp:cNvSpPr/>
      </dsp:nvSpPr>
      <dsp:spPr>
        <a:xfrm>
          <a:off x="1346" y="89198"/>
          <a:ext cx="4725967" cy="3000989"/>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C3D1D4-5585-43E6-A8E0-5AF1FE968037}">
      <dsp:nvSpPr>
        <dsp:cNvPr id="0" name=""/>
        <dsp:cNvSpPr/>
      </dsp:nvSpPr>
      <dsp:spPr>
        <a:xfrm>
          <a:off x="526453" y="588050"/>
          <a:ext cx="4725967" cy="3000989"/>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i="1" kern="1200" dirty="0"/>
            <a:t>not consciously directed</a:t>
          </a:r>
          <a:r>
            <a:rPr lang="en-US" sz="3800" b="0" i="0" kern="1200" dirty="0"/>
            <a:t>, such as breathing, the heartbeat, and digestive processes.</a:t>
          </a:r>
          <a:endParaRPr lang="en-US" sz="3800" kern="1200" dirty="0"/>
        </a:p>
      </dsp:txBody>
      <dsp:txXfrm>
        <a:off x="614349" y="675946"/>
        <a:ext cx="4550175" cy="2825197"/>
      </dsp:txXfrm>
    </dsp:sp>
    <dsp:sp modelId="{5CE70DD1-5939-4B16-8A52-E6340F93F741}">
      <dsp:nvSpPr>
        <dsp:cNvPr id="0" name=""/>
        <dsp:cNvSpPr/>
      </dsp:nvSpPr>
      <dsp:spPr>
        <a:xfrm>
          <a:off x="5777528" y="89198"/>
          <a:ext cx="4725967" cy="3000989"/>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0742FF-741D-4E2A-A217-AAF3D4DCF3D9}">
      <dsp:nvSpPr>
        <dsp:cNvPr id="0" name=""/>
        <dsp:cNvSpPr/>
      </dsp:nvSpPr>
      <dsp:spPr>
        <a:xfrm>
          <a:off x="6302636" y="588050"/>
          <a:ext cx="4725967" cy="3000989"/>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Physical sexual arousal is an autonomic response</a:t>
          </a:r>
        </a:p>
      </dsp:txBody>
      <dsp:txXfrm>
        <a:off x="6390532" y="675946"/>
        <a:ext cx="4550175" cy="28251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FFCF4A-4862-4DED-B783-7AFB66FCEAF1}" type="datetimeFigureOut">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BF29F-7CD4-41E1-9CE0-55A4DBB5BC05}" type="slidenum">
              <a:t>‹#›</a:t>
            </a:fld>
            <a:endParaRPr lang="en-US"/>
          </a:p>
        </p:txBody>
      </p:sp>
    </p:spTree>
    <p:extLst>
      <p:ext uri="{BB962C8B-B14F-4D97-AF65-F5344CB8AC3E}">
        <p14:creationId xmlns:p14="http://schemas.microsoft.com/office/powerpoint/2010/main" val="27472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eaubidenfoundation.org/resources/electronic-device-agreement/"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eaubidenfoundation.org/resources/electronic-device-agreemen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eaubidenfoundation.org/resources/electronic-device-agreement/"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eaubidenfoundation.org/resources/electronic-device-agreemen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be3f3be8ab_0_5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be3f3be8ab_0_5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https://www.purevpn.com/blog/dangerous-social-media-apps/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d6ddb68fa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d6ddb68fa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https://www.beaubidenfoundation.org/resources/electronic-device-agreement/</a:t>
            </a:r>
            <a:endParaRPr/>
          </a:p>
          <a:p>
            <a:pPr marL="0" lvl="0" indent="0" algn="l" rtl="0">
              <a:spcBef>
                <a:spcPts val="0"/>
              </a:spcBef>
              <a:spcAft>
                <a:spcPts val="0"/>
              </a:spcAft>
              <a:buNone/>
            </a:pPr>
            <a:r>
              <a:rPr lang="en"/>
              <a:t>No data of the online predator contacting your child if you delete or block. You may see the chat but cannot identify the user.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d6ddb68fa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d6ddb68fa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https://www.beaubidenfoundation.org/resources/electronic-device-agreement/</a:t>
            </a:r>
            <a:endParaRPr/>
          </a:p>
          <a:p>
            <a:pPr marL="0" lvl="0" indent="0" algn="l" rtl="0">
              <a:spcBef>
                <a:spcPts val="0"/>
              </a:spcBef>
              <a:spcAft>
                <a:spcPts val="0"/>
              </a:spcAft>
              <a:buNone/>
            </a:pPr>
            <a:r>
              <a:rPr lang="en"/>
              <a:t>No data of the online predator contacting your child if you delete or block. You may see the chat but cannot identify the user. </a:t>
            </a:r>
            <a:endParaRPr/>
          </a:p>
        </p:txBody>
      </p:sp>
    </p:spTree>
    <p:extLst>
      <p:ext uri="{BB962C8B-B14F-4D97-AF65-F5344CB8AC3E}">
        <p14:creationId xmlns:p14="http://schemas.microsoft.com/office/powerpoint/2010/main" val="1737765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d6ddb68fa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d6ddb68fa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https://www.beaubidenfoundation.org/resources/electronic-device-agreement/</a:t>
            </a:r>
            <a:endParaRPr/>
          </a:p>
          <a:p>
            <a:pPr marL="0" lvl="0" indent="0" algn="l" rtl="0">
              <a:spcBef>
                <a:spcPts val="0"/>
              </a:spcBef>
              <a:spcAft>
                <a:spcPts val="0"/>
              </a:spcAft>
              <a:buNone/>
            </a:pPr>
            <a:r>
              <a:rPr lang="en"/>
              <a:t>No data of the online predator contacting your child if you delete or block. You may see the chat but cannot identify the user. </a:t>
            </a:r>
            <a:endParaRPr/>
          </a:p>
        </p:txBody>
      </p:sp>
    </p:spTree>
    <p:extLst>
      <p:ext uri="{BB962C8B-B14F-4D97-AF65-F5344CB8AC3E}">
        <p14:creationId xmlns:p14="http://schemas.microsoft.com/office/powerpoint/2010/main" val="2303042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CA71C-3DD2-4E3C-A0A4-8F80543866F3}" type="slidenum">
              <a:rPr lang="en-US" smtClean="0"/>
              <a:t>41</a:t>
            </a:fld>
            <a:endParaRPr lang="en-US" dirty="0"/>
          </a:p>
        </p:txBody>
      </p:sp>
    </p:spTree>
    <p:extLst>
      <p:ext uri="{BB962C8B-B14F-4D97-AF65-F5344CB8AC3E}">
        <p14:creationId xmlns:p14="http://schemas.microsoft.com/office/powerpoint/2010/main" val="1741304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rPr>
              <a:t>Prevent Together has developed a National Plan to Prevent Child Sexual Abuse and Exploitation to provide </a:t>
            </a:r>
            <a:r>
              <a:rPr lang="en-US" sz="1200" b="1" dirty="0">
                <a:solidFill>
                  <a:schemeClr val="bg1"/>
                </a:solidFill>
                <a:effectLst/>
              </a:rPr>
              <a:t>a framework </a:t>
            </a:r>
            <a:r>
              <a:rPr lang="en-US" sz="1200" dirty="0">
                <a:solidFill>
                  <a:schemeClr val="bg1"/>
                </a:solidFill>
                <a:effectLst/>
              </a:rPr>
              <a:t>for effective, comprehensive, and holistic prevention interventions that are culturally sensitive, include survivor and marginalized voices, strengthen child-friendly environments for collective impact, and act as a catalyst for social change for protecting children from sexual abuse and exploitation.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First national plan published in 2008 with six key action areas to promote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Updated in 2012 and again in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EB69AF53-6EDD-E943-BD3B-E0F5361D8545}" type="slidenum">
              <a:rPr lang="en-US" smtClean="0"/>
              <a:t>43</a:t>
            </a:fld>
            <a:endParaRPr lang="en-US" dirty="0"/>
          </a:p>
        </p:txBody>
      </p:sp>
    </p:spTree>
    <p:extLst>
      <p:ext uri="{BB962C8B-B14F-4D97-AF65-F5344CB8AC3E}">
        <p14:creationId xmlns:p14="http://schemas.microsoft.com/office/powerpoint/2010/main" val="67816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QR code goes directly to the National Plan on the website.  You can also provide your contact information.  </a:t>
            </a:r>
          </a:p>
        </p:txBody>
      </p:sp>
      <p:sp>
        <p:nvSpPr>
          <p:cNvPr id="4" name="Slide Number Placeholder 3"/>
          <p:cNvSpPr>
            <a:spLocks noGrp="1"/>
          </p:cNvSpPr>
          <p:nvPr>
            <p:ph type="sldNum" sz="quarter" idx="5"/>
          </p:nvPr>
        </p:nvSpPr>
        <p:spPr/>
        <p:txBody>
          <a:bodyPr/>
          <a:lstStyle/>
          <a:p>
            <a:fld id="{EB69AF53-6EDD-E943-BD3B-E0F5361D8545}" type="slidenum">
              <a:rPr lang="en-US" smtClean="0"/>
              <a:t>44</a:t>
            </a:fld>
            <a:endParaRPr lang="en-US" dirty="0"/>
          </a:p>
        </p:txBody>
      </p:sp>
    </p:spTree>
    <p:extLst>
      <p:ext uri="{BB962C8B-B14F-4D97-AF65-F5344CB8AC3E}">
        <p14:creationId xmlns:p14="http://schemas.microsoft.com/office/powerpoint/2010/main" val="1824647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issue of same gender abuse – concision  about sexuality </a:t>
            </a:r>
          </a:p>
        </p:txBody>
      </p:sp>
      <p:sp>
        <p:nvSpPr>
          <p:cNvPr id="4" name="Slide Number Placeholder 3"/>
          <p:cNvSpPr>
            <a:spLocks noGrp="1"/>
          </p:cNvSpPr>
          <p:nvPr>
            <p:ph type="sldNum" sz="quarter" idx="5"/>
          </p:nvPr>
        </p:nvSpPr>
        <p:spPr/>
        <p:txBody>
          <a:bodyPr/>
          <a:lstStyle/>
          <a:p>
            <a:fld id="{1CCCA71C-3DD2-4E3C-A0A4-8F80543866F3}" type="slidenum">
              <a:rPr lang="en-US" smtClean="0"/>
              <a:t>15</a:t>
            </a:fld>
            <a:endParaRPr lang="en-US" dirty="0"/>
          </a:p>
        </p:txBody>
      </p:sp>
    </p:spTree>
    <p:extLst>
      <p:ext uri="{BB962C8B-B14F-4D97-AF65-F5344CB8AC3E}">
        <p14:creationId xmlns:p14="http://schemas.microsoft.com/office/powerpoint/2010/main" val="921243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words from an adult victim  who  thanked me</a:t>
            </a:r>
          </a:p>
        </p:txBody>
      </p:sp>
      <p:sp>
        <p:nvSpPr>
          <p:cNvPr id="4" name="Slide Number Placeholder 3"/>
          <p:cNvSpPr>
            <a:spLocks noGrp="1"/>
          </p:cNvSpPr>
          <p:nvPr>
            <p:ph type="sldNum" sz="quarter" idx="5"/>
          </p:nvPr>
        </p:nvSpPr>
        <p:spPr/>
        <p:txBody>
          <a:bodyPr/>
          <a:lstStyle/>
          <a:p>
            <a:fld id="{1CCCA71C-3DD2-4E3C-A0A4-8F80543866F3}" type="slidenum">
              <a:rPr lang="en-US" smtClean="0"/>
              <a:t>16</a:t>
            </a:fld>
            <a:endParaRPr lang="en-US" dirty="0"/>
          </a:p>
        </p:txBody>
      </p:sp>
    </p:spTree>
    <p:extLst>
      <p:ext uri="{BB962C8B-B14F-4D97-AF65-F5344CB8AC3E}">
        <p14:creationId xmlns:p14="http://schemas.microsoft.com/office/powerpoint/2010/main" val="3705294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words from an adult victim  who  thanked me</a:t>
            </a:r>
          </a:p>
        </p:txBody>
      </p:sp>
      <p:sp>
        <p:nvSpPr>
          <p:cNvPr id="4" name="Slide Number Placeholder 3"/>
          <p:cNvSpPr>
            <a:spLocks noGrp="1"/>
          </p:cNvSpPr>
          <p:nvPr>
            <p:ph type="sldNum" sz="quarter" idx="5"/>
          </p:nvPr>
        </p:nvSpPr>
        <p:spPr/>
        <p:txBody>
          <a:bodyPr/>
          <a:lstStyle/>
          <a:p>
            <a:fld id="{1CCCA71C-3DD2-4E3C-A0A4-8F80543866F3}" type="slidenum">
              <a:rPr lang="en-US" smtClean="0"/>
              <a:t>17</a:t>
            </a:fld>
            <a:endParaRPr lang="en-US" dirty="0"/>
          </a:p>
        </p:txBody>
      </p:sp>
    </p:spTree>
    <p:extLst>
      <p:ext uri="{BB962C8B-B14F-4D97-AF65-F5344CB8AC3E}">
        <p14:creationId xmlns:p14="http://schemas.microsoft.com/office/powerpoint/2010/main" val="4154058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d6e8ae58d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d6e8ae58d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bda7ac780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bda7ac780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6e8ae58d3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d6e8ae58d3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bda7ac780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bda7ac780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d6e8ae58d3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d6e8ae58d3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https://www.beaubidenfoundation.org/resources/electronic-device-agreement/</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23850" algn="l" rtl="0">
              <a:lnSpc>
                <a:spcPct val="115000"/>
              </a:lnSpc>
              <a:spcBef>
                <a:spcPts val="0"/>
              </a:spcBef>
              <a:spcAft>
                <a:spcPts val="0"/>
              </a:spcAft>
              <a:buClr>
                <a:schemeClr val="dk1"/>
              </a:buClr>
              <a:buSzPts val="1500"/>
              <a:buFont typeface="Times New Roman"/>
              <a:buAutoNum type="arabicPeriod"/>
            </a:pPr>
            <a:r>
              <a:rPr lang="en" sz="1500" dirty="0">
                <a:solidFill>
                  <a:schemeClr val="dk1"/>
                </a:solidFill>
                <a:latin typeface="Times New Roman"/>
                <a:ea typeface="Times New Roman"/>
                <a:cs typeface="Times New Roman"/>
                <a:sym typeface="Times New Roman"/>
              </a:rPr>
              <a:t>Step-By-Step Instructional Video Tutorial for TikTok Parental Control Settings: </a:t>
            </a:r>
            <a:endParaRPr sz="1500" dirty="0">
              <a:solidFill>
                <a:schemeClr val="dk1"/>
              </a:solidFill>
              <a:latin typeface="Times New Roman"/>
              <a:ea typeface="Times New Roman"/>
              <a:cs typeface="Times New Roman"/>
              <a:sym typeface="Times New Roman"/>
            </a:endParaRPr>
          </a:p>
          <a:p>
            <a:pPr marL="0" lvl="0" indent="457200" algn="l" rtl="0">
              <a:lnSpc>
                <a:spcPct val="115000"/>
              </a:lnSpc>
              <a:spcBef>
                <a:spcPts val="1200"/>
              </a:spcBef>
              <a:spcAft>
                <a:spcPts val="0"/>
              </a:spcAft>
              <a:buNone/>
            </a:pPr>
            <a:r>
              <a:rPr lang="en" sz="1400" dirty="0">
                <a:solidFill>
                  <a:schemeClr val="dk1"/>
                </a:solidFill>
                <a:latin typeface="Times New Roman"/>
                <a:ea typeface="Times New Roman"/>
                <a:cs typeface="Times New Roman"/>
                <a:sym typeface="Times New Roman"/>
              </a:rPr>
              <a:t>(</a:t>
            </a:r>
            <a:r>
              <a:rPr lang="en" sz="1400" u="sng" dirty="0">
                <a:solidFill>
                  <a:schemeClr val="dk1"/>
                </a:solidFill>
                <a:latin typeface="Times New Roman"/>
                <a:ea typeface="Times New Roman"/>
                <a:cs typeface="Times New Roman"/>
                <a:sym typeface="Times New Roman"/>
              </a:rPr>
              <a:t>Click Here To Play Video)</a:t>
            </a:r>
            <a:r>
              <a:rPr lang="en" sz="1500" dirty="0">
                <a:solidFill>
                  <a:schemeClr val="dk1"/>
                </a:solidFill>
                <a:latin typeface="Times New Roman"/>
                <a:ea typeface="Times New Roman"/>
                <a:cs typeface="Times New Roman"/>
                <a:sym typeface="Times New Roman"/>
              </a:rPr>
              <a:t> </a:t>
            </a:r>
            <a:endParaRPr sz="1500" dirty="0">
              <a:solidFill>
                <a:schemeClr val="dk1"/>
              </a:solidFill>
              <a:latin typeface="Times New Roman"/>
              <a:ea typeface="Times New Roman"/>
              <a:cs typeface="Times New Roman"/>
              <a:sym typeface="Times New Roman"/>
            </a:endParaRPr>
          </a:p>
          <a:p>
            <a:pPr marL="0" lvl="0" indent="457200" algn="l" rtl="0">
              <a:lnSpc>
                <a:spcPct val="115000"/>
              </a:lnSpc>
              <a:spcBef>
                <a:spcPts val="1200"/>
              </a:spcBef>
              <a:spcAft>
                <a:spcPts val="1200"/>
              </a:spcAft>
              <a:buClr>
                <a:schemeClr val="dk1"/>
              </a:buClr>
              <a:buSzPts val="1100"/>
              <a:buFont typeface="Arial"/>
              <a:buNone/>
            </a:pPr>
            <a:r>
              <a:rPr lang="en" sz="1000" dirty="0">
                <a:solidFill>
                  <a:schemeClr val="dk1"/>
                </a:solidFill>
                <a:latin typeface="Times New Roman"/>
                <a:ea typeface="Times New Roman"/>
                <a:cs typeface="Times New Roman"/>
                <a:sym typeface="Times New Roman"/>
              </a:rPr>
              <a:t>** Video not yet created</a:t>
            </a: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2/26/2024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32942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1111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2/26/2024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01339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415600" y="448667"/>
            <a:ext cx="11360800" cy="56600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AutoNum type="arabicPeriod"/>
              <a:defRPr>
                <a:latin typeface="Average"/>
                <a:ea typeface="Average"/>
                <a:cs typeface="Average"/>
                <a:sym typeface="Average"/>
              </a:defRPr>
            </a:lvl1pPr>
            <a:lvl2pPr marL="1219170" lvl="1" indent="-423323" rtl="0">
              <a:spcBef>
                <a:spcPts val="0"/>
              </a:spcBef>
              <a:spcAft>
                <a:spcPts val="0"/>
              </a:spcAft>
              <a:buSzPts val="1400"/>
              <a:buAutoNum type="alphaLcPeriod"/>
              <a:defRPr/>
            </a:lvl2pPr>
            <a:lvl3pPr marL="1828754" lvl="2" indent="-423323" rtl="0">
              <a:spcBef>
                <a:spcPts val="0"/>
              </a:spcBef>
              <a:spcAft>
                <a:spcPts val="0"/>
              </a:spcAft>
              <a:buSzPts val="1400"/>
              <a:buAutoNum type="romanLcPeriod"/>
              <a:defRPr/>
            </a:lvl3pPr>
            <a:lvl4pPr marL="2438339" lvl="3" indent="-423323" rtl="0">
              <a:spcBef>
                <a:spcPts val="0"/>
              </a:spcBef>
              <a:spcAft>
                <a:spcPts val="0"/>
              </a:spcAft>
              <a:buSzPts val="1400"/>
              <a:buAutoNum type="arabicPeriod"/>
              <a:defRPr/>
            </a:lvl4pPr>
            <a:lvl5pPr marL="3047924" lvl="4" indent="-423323" rtl="0">
              <a:spcBef>
                <a:spcPts val="0"/>
              </a:spcBef>
              <a:spcAft>
                <a:spcPts val="0"/>
              </a:spcAft>
              <a:buSzPts val="1400"/>
              <a:buAutoNum type="alphaLcPeriod"/>
              <a:defRPr/>
            </a:lvl5pPr>
            <a:lvl6pPr marL="3657509" lvl="5" indent="-423323" rtl="0">
              <a:spcBef>
                <a:spcPts val="0"/>
              </a:spcBef>
              <a:spcAft>
                <a:spcPts val="0"/>
              </a:spcAft>
              <a:buSzPts val="1400"/>
              <a:buAutoNum type="romanLcPeriod"/>
              <a:defRPr/>
            </a:lvl6pPr>
            <a:lvl7pPr marL="4267093" lvl="6" indent="-423323" rtl="0">
              <a:spcBef>
                <a:spcPts val="0"/>
              </a:spcBef>
              <a:spcAft>
                <a:spcPts val="0"/>
              </a:spcAft>
              <a:buSzPts val="1400"/>
              <a:buAutoNum type="arabicPeriod"/>
              <a:defRPr/>
            </a:lvl7pPr>
            <a:lvl8pPr marL="4876678" lvl="7" indent="-423323" rtl="0">
              <a:spcBef>
                <a:spcPts val="0"/>
              </a:spcBef>
              <a:spcAft>
                <a:spcPts val="0"/>
              </a:spcAft>
              <a:buSzPts val="1400"/>
              <a:buAutoNum type="alphaLcPeriod"/>
              <a:defRPr/>
            </a:lvl8pPr>
            <a:lvl9pPr marL="5486263" lvl="8" indent="-423323" rtl="0">
              <a:spcBef>
                <a:spcPts val="0"/>
              </a:spcBef>
              <a:spcAft>
                <a:spcPts val="0"/>
              </a:spcAft>
              <a:buSzPts val="1400"/>
              <a:buAutoNum type="romanLcPeriod"/>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511794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5" name="Google Shape;3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689616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23840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2/26/2024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75541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59558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2/26/2024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94371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2/26/2024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24648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57854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2/26/2024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52903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dirty="0"/>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5953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a:t>
            </a:r>
          </a:p>
          <a:p>
            <a:pPr lvl="7"/>
            <a:r>
              <a:rPr lang="en-US" dirty="0"/>
              <a:t>Eight</a:t>
            </a:r>
          </a:p>
          <a:p>
            <a:pPr lvl="8"/>
            <a:r>
              <a:rPr lang="en-US" dirty="0"/>
              <a:t>nine</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2/26/2024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63218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s://www.nypreventsexabuse.org/"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microsoft.com/office/2007/relationships/media" Target="../media/media2.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7.png"/><Relationship Id="rId5" Type="http://schemas.openxmlformats.org/officeDocument/2006/relationships/slideLayout" Target="../slideLayouts/slideLayout2.xml"/><Relationship Id="rId4" Type="http://schemas.openxmlformats.org/officeDocument/2006/relationships/audio" Target="../media/media2.wav"/></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R884tdOmzdU?list=PLVpIhNnka0HneAr064qFZSEvQ5gfN7a9o"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preventtogether.org/" TargetMode="External"/><Relationship Id="rId2" Type="http://schemas.openxmlformats.org/officeDocument/2006/relationships/hyperlink" Target="http://www.sexwiseparent.com/" TargetMode="External"/><Relationship Id="rId1" Type="http://schemas.openxmlformats.org/officeDocument/2006/relationships/slideLayout" Target="../slideLayouts/slideLayout5.xml"/><Relationship Id="rId6" Type="http://schemas.openxmlformats.org/officeDocument/2006/relationships/hyperlink" Target="https://upenn.zoom.us/j/2349276840" TargetMode="External"/><Relationship Id="rId5" Type="http://schemas.openxmlformats.org/officeDocument/2006/relationships/hyperlink" Target="https://www.nypreventsexabuse.org/" TargetMode="External"/><Relationship Id="rId4" Type="http://schemas.openxmlformats.org/officeDocument/2006/relationships/hyperlink" Target="https://www.nyfoundling.org/"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report.cybertip.org/"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mdsp.maryland.gov/Organization/Pages/CriminalInvestigationBureau/CriminalEnforcementDivision/Internet-Crimes-Against-Children-Task-Force.aspx"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healthychildren.org/English/ages-stages/gradeschool/puberty/Pages/Talking-to-Your-Child-About-Sex.aspx" TargetMode="External"/><Relationship Id="rId2" Type="http://schemas.openxmlformats.org/officeDocument/2006/relationships/hyperlink" Target="https://www.healthychildren.org/English/safety-prevention/at-home/Pages/Sexual-Abuse.aspx" TargetMode="Externa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s://www.healthychildren.org/English/family-life/Media/Pages/multiplayer-games-online-how-to-help-keep-kids-safe.aspx"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s://www.nypreventsexabuse.org/"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nypreventsexabuse.org/healthy-sexual-development"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nypreventsexabuse.org/copy-of-healthy-sexual-development-1" TargetMode="External"/><Relationship Id="rId2" Type="http://schemas.openxmlformats.org/officeDocument/2006/relationships/hyperlink" Target="https://www.nypreventsexabuse.org/information-for-youth"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hyperlink" Target="http://www.sexwiseparent.com/resources" TargetMode="External"/><Relationship Id="rId2" Type="http://schemas.openxmlformats.org/officeDocument/2006/relationships/hyperlink" Target="https://www.sexwiseparent.com/resource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hyperlink" Target="mailto:DrRosenzweig@SexWiseParent.com" TargetMode="External"/><Relationship Id="rId2" Type="http://schemas.openxmlformats.org/officeDocument/2006/relationships/hyperlink" Target="http://www.sexwiseparent.com/resources" TargetMode="External"/><Relationship Id="rId1" Type="http://schemas.openxmlformats.org/officeDocument/2006/relationships/slideLayout" Target="../slideLayouts/slideLayout4.xml"/><Relationship Id="rId6" Type="http://schemas.openxmlformats.org/officeDocument/2006/relationships/hyperlink" Target="https://www.nypreventsexabuse.org/" TargetMode="External"/><Relationship Id="rId5" Type="http://schemas.openxmlformats.org/officeDocument/2006/relationships/hyperlink" Target="https://www.nyfoundling.org/" TargetMode="External"/><Relationship Id="rId4" Type="http://schemas.openxmlformats.org/officeDocument/2006/relationships/hyperlink" Target="http://www.preventtogether.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BD3435-32FE-C09C-982C-7D8B997EDC17}"/>
              </a:ext>
            </a:extLst>
          </p:cNvPr>
          <p:cNvSpPr>
            <a:spLocks noGrp="1"/>
          </p:cNvSpPr>
          <p:nvPr>
            <p:ph type="ctrTitle"/>
          </p:nvPr>
        </p:nvSpPr>
        <p:spPr>
          <a:xfrm>
            <a:off x="4449960" y="1507414"/>
            <a:ext cx="7295507" cy="3703320"/>
          </a:xfrm>
        </p:spPr>
        <p:txBody>
          <a:bodyPr anchor="ctr">
            <a:normAutofit/>
          </a:bodyPr>
          <a:lstStyle/>
          <a:p>
            <a:pPr>
              <a:lnSpc>
                <a:spcPct val="90000"/>
              </a:lnSpc>
            </a:pPr>
            <a:r>
              <a:rPr lang="en-US" sz="4100" b="1" dirty="0">
                <a:effectLst/>
                <a:latin typeface="inherit"/>
                <a:ea typeface="Times New Roman" panose="02020603050405020304" pitchFamily="18" charset="0"/>
                <a:cs typeface="Times New Roman" panose="02020603050405020304" pitchFamily="18" charset="0"/>
              </a:rPr>
              <a:t>What </a:t>
            </a:r>
            <a:r>
              <a:rPr lang="en-US" sz="4100" b="1" dirty="0">
                <a:solidFill>
                  <a:schemeClr val="tx1"/>
                </a:solidFill>
                <a:effectLst/>
                <a:latin typeface="inherit"/>
                <a:ea typeface="Times New Roman" panose="02020603050405020304" pitchFamily="18" charset="0"/>
                <a:cs typeface="Times New Roman" panose="02020603050405020304" pitchFamily="18" charset="0"/>
              </a:rPr>
              <a:t>pediatric practitioners </a:t>
            </a:r>
            <a:r>
              <a:rPr lang="en-US" sz="4100" b="1" dirty="0">
                <a:effectLst/>
                <a:latin typeface="inherit"/>
                <a:ea typeface="Times New Roman" panose="02020603050405020304" pitchFamily="18" charset="0"/>
                <a:cs typeface="Times New Roman" panose="02020603050405020304" pitchFamily="18" charset="0"/>
              </a:rPr>
              <a:t>need to know to support parents and patients to </a:t>
            </a:r>
            <a:r>
              <a:rPr lang="en-US" sz="4100" b="1" dirty="0">
                <a:solidFill>
                  <a:schemeClr val="tx1"/>
                </a:solidFill>
                <a:effectLst/>
                <a:latin typeface="inherit"/>
                <a:ea typeface="Times New Roman" panose="02020603050405020304" pitchFamily="18" charset="0"/>
                <a:cs typeface="Times New Roman" panose="02020603050405020304" pitchFamily="18" charset="0"/>
              </a:rPr>
              <a:t>prevent on-line sexual victimization</a:t>
            </a:r>
            <a:endParaRPr lang="en-US" sz="4100" dirty="0"/>
          </a:p>
        </p:txBody>
      </p:sp>
      <p:sp>
        <p:nvSpPr>
          <p:cNvPr id="3" name="Subtitle 2">
            <a:extLst>
              <a:ext uri="{FF2B5EF4-FFF2-40B4-BE49-F238E27FC236}">
                <a16:creationId xmlns:a16="http://schemas.microsoft.com/office/drawing/2014/main" id="{48F3D26D-5430-6869-443C-C27D1AE8DC55}"/>
              </a:ext>
            </a:extLst>
          </p:cNvPr>
          <p:cNvSpPr>
            <a:spLocks noGrp="1"/>
          </p:cNvSpPr>
          <p:nvPr>
            <p:ph type="subTitle" idx="1"/>
          </p:nvPr>
        </p:nvSpPr>
        <p:spPr>
          <a:xfrm>
            <a:off x="444342" y="1507414"/>
            <a:ext cx="3330781" cy="3703320"/>
          </a:xfrm>
          <a:ln w="57150">
            <a:noFill/>
          </a:ln>
        </p:spPr>
        <p:txBody>
          <a:bodyPr anchor="ctr">
            <a:normAutofit/>
          </a:bodyPr>
          <a:lstStyle/>
          <a:p>
            <a:pPr algn="r"/>
            <a:r>
              <a:rPr lang="en-US" sz="2000" dirty="0"/>
              <a:t>Presented by</a:t>
            </a:r>
          </a:p>
          <a:p>
            <a:pPr algn="r"/>
            <a:r>
              <a:rPr lang="en-US" sz="2000" dirty="0"/>
              <a:t> the new York state initiative to Prevent </a:t>
            </a:r>
          </a:p>
          <a:p>
            <a:pPr algn="r"/>
            <a:r>
              <a:rPr lang="en-US" sz="2000" b="1" dirty="0"/>
              <a:t>child sexual abuse</a:t>
            </a:r>
          </a:p>
          <a:p>
            <a:pPr algn="r"/>
            <a:r>
              <a:rPr lang="en-US" sz="2000" dirty="0"/>
              <a:t>February 27, 2024</a:t>
            </a:r>
          </a:p>
        </p:txBody>
      </p:sp>
      <p:sp>
        <p:nvSpPr>
          <p:cNvPr id="10" name="Rectangle 9">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2744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par>
                                <p:cTn id="14" presetID="10" presetClass="entr" presetSubtype="0" fill="hold" grpId="0" nodeType="withEffect">
                                  <p:stCondLst>
                                    <p:cond delay="1000"/>
                                  </p:stCondLst>
                                  <p:iterate>
                                    <p:tmPct val="10000"/>
                                  </p:iterate>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700"/>
                                        <p:tgtEl>
                                          <p:spTgt spid="3">
                                            <p:txEl>
                                              <p:pRg st="2" end="2"/>
                                            </p:txEl>
                                          </p:spTgt>
                                        </p:tgtEl>
                                      </p:cBhvr>
                                    </p:animEffect>
                                  </p:childTnLst>
                                </p:cTn>
                              </p:par>
                              <p:par>
                                <p:cTn id="17" presetID="10" presetClass="entr" presetSubtype="0" fill="hold" grpId="0" nodeType="withEffect">
                                  <p:stCondLst>
                                    <p:cond delay="1000"/>
                                  </p:stCondLst>
                                  <p:iterate>
                                    <p:tmPct val="10000"/>
                                  </p:iterate>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7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292783-60A3-7E70-626F-DF275960E0C7}"/>
              </a:ext>
            </a:extLst>
          </p:cNvPr>
          <p:cNvSpPr>
            <a:spLocks noGrp="1"/>
          </p:cNvSpPr>
          <p:nvPr>
            <p:ph type="title"/>
          </p:nvPr>
        </p:nvSpPr>
        <p:spPr>
          <a:xfrm>
            <a:off x="746228" y="1073231"/>
            <a:ext cx="3054091" cy="4711539"/>
          </a:xfrm>
        </p:spPr>
        <p:txBody>
          <a:bodyPr anchor="ctr">
            <a:normAutofit/>
          </a:bodyPr>
          <a:lstStyle/>
          <a:p>
            <a:r>
              <a:rPr lang="en-US" sz="3200">
                <a:solidFill>
                  <a:schemeClr val="accent1"/>
                </a:solidFill>
              </a:rPr>
              <a:t>Call to action!</a:t>
            </a:r>
          </a:p>
        </p:txBody>
      </p:sp>
      <p:sp>
        <p:nvSpPr>
          <p:cNvPr id="15" name="Rectangle 14">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ECF4731B-1CBB-DB63-E614-EBA34C44A704}"/>
              </a:ext>
            </a:extLst>
          </p:cNvPr>
          <p:cNvSpPr>
            <a:spLocks noGrp="1"/>
          </p:cNvSpPr>
          <p:nvPr>
            <p:ph idx="1"/>
          </p:nvPr>
        </p:nvSpPr>
        <p:spPr>
          <a:xfrm>
            <a:off x="4702629" y="1073231"/>
            <a:ext cx="6599582" cy="4711539"/>
          </a:xfrm>
        </p:spPr>
        <p:txBody>
          <a:bodyPr>
            <a:normAutofit/>
          </a:bodyPr>
          <a:lstStyle/>
          <a:p>
            <a:pPr marL="0" indent="0">
              <a:buNone/>
            </a:pPr>
            <a:r>
              <a:rPr lang="en-US" sz="2000" dirty="0">
                <a:solidFill>
                  <a:srgbClr val="FFFFFF"/>
                </a:solidFill>
              </a:rPr>
              <a:t>The most damaging impact of ‘sextortion’ of any kind is  the shame felt by the victim when they are exposed</a:t>
            </a:r>
          </a:p>
          <a:p>
            <a:pPr marL="0" indent="0" algn="ctr">
              <a:buNone/>
            </a:pPr>
            <a:r>
              <a:rPr lang="en-US" sz="2000" dirty="0">
                <a:solidFill>
                  <a:srgbClr val="FFFFFF"/>
                </a:solidFill>
              </a:rPr>
              <a:t>  Shame and humiliation are as damaging to a teen as physical abuse</a:t>
            </a:r>
          </a:p>
          <a:p>
            <a:pPr marL="0" indent="0">
              <a:buNone/>
            </a:pPr>
            <a:r>
              <a:rPr lang="en-US" sz="2000" dirty="0">
                <a:solidFill>
                  <a:srgbClr val="FFFFFF"/>
                </a:solidFill>
              </a:rPr>
              <a:t>Set a norm for your family – which will impact your community --  that we empathize with victims, and NEVER shame them.</a:t>
            </a:r>
          </a:p>
          <a:p>
            <a:pPr marL="0" indent="0">
              <a:buNone/>
            </a:pPr>
            <a:r>
              <a:rPr lang="en-US" sz="2000" dirty="0">
                <a:solidFill>
                  <a:srgbClr val="FFFFFF"/>
                </a:solidFill>
              </a:rPr>
              <a:t>Encourage schools, youth services agencies and other places serving children and youth to do likewise </a:t>
            </a:r>
          </a:p>
        </p:txBody>
      </p:sp>
    </p:spTree>
    <p:extLst>
      <p:ext uri="{BB962C8B-B14F-4D97-AF65-F5344CB8AC3E}">
        <p14:creationId xmlns:p14="http://schemas.microsoft.com/office/powerpoint/2010/main" val="4063474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F173D-9DD3-17CA-B167-785ACFA4602B}"/>
              </a:ext>
            </a:extLst>
          </p:cNvPr>
          <p:cNvSpPr>
            <a:spLocks noGrp="1"/>
          </p:cNvSpPr>
          <p:nvPr>
            <p:ph type="title"/>
          </p:nvPr>
        </p:nvSpPr>
        <p:spPr/>
        <p:txBody>
          <a:bodyPr/>
          <a:lstStyle/>
          <a:p>
            <a:r>
              <a:rPr lang="en-US" dirty="0"/>
              <a:t>Strategies for parents</a:t>
            </a:r>
          </a:p>
        </p:txBody>
      </p:sp>
      <p:sp>
        <p:nvSpPr>
          <p:cNvPr id="3" name="Text Placeholder 2">
            <a:extLst>
              <a:ext uri="{FF2B5EF4-FFF2-40B4-BE49-F238E27FC236}">
                <a16:creationId xmlns:a16="http://schemas.microsoft.com/office/drawing/2014/main" id="{8F0A958F-2E52-62C9-9947-19D344DDEF7D}"/>
              </a:ext>
            </a:extLst>
          </p:cNvPr>
          <p:cNvSpPr>
            <a:spLocks noGrp="1"/>
          </p:cNvSpPr>
          <p:nvPr>
            <p:ph type="body" idx="1"/>
          </p:nvPr>
        </p:nvSpPr>
        <p:spPr/>
        <p:txBody>
          <a:bodyPr/>
          <a:lstStyle/>
          <a:p>
            <a:r>
              <a:rPr lang="en-US" dirty="0"/>
              <a:t>1)  Accurate information about human sexuality</a:t>
            </a:r>
          </a:p>
          <a:p>
            <a:endParaRPr lang="en-US" dirty="0"/>
          </a:p>
        </p:txBody>
      </p:sp>
    </p:spTree>
    <p:extLst>
      <p:ext uri="{BB962C8B-B14F-4D97-AF65-F5344CB8AC3E}">
        <p14:creationId xmlns:p14="http://schemas.microsoft.com/office/powerpoint/2010/main" val="652768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itle 4">
            <a:extLst>
              <a:ext uri="{FF2B5EF4-FFF2-40B4-BE49-F238E27FC236}">
                <a16:creationId xmlns:a16="http://schemas.microsoft.com/office/drawing/2014/main" id="{30ECDC56-0197-4724-B7A4-C5E35A9C2AE0}"/>
              </a:ext>
            </a:extLst>
          </p:cNvPr>
          <p:cNvSpPr>
            <a:spLocks noGrp="1"/>
          </p:cNvSpPr>
          <p:nvPr>
            <p:ph type="title"/>
          </p:nvPr>
        </p:nvSpPr>
        <p:spPr>
          <a:xfrm>
            <a:off x="764110" y="826346"/>
            <a:ext cx="3171905" cy="1013800"/>
          </a:xfrm>
        </p:spPr>
        <p:txBody>
          <a:bodyPr>
            <a:normAutofit/>
          </a:bodyPr>
          <a:lstStyle/>
          <a:p>
            <a:pPr>
              <a:lnSpc>
                <a:spcPct val="90000"/>
              </a:lnSpc>
            </a:pPr>
            <a:r>
              <a:rPr lang="en-US" sz="2200">
                <a:solidFill>
                  <a:srgbClr val="FFFFFF"/>
                </a:solidFill>
              </a:rPr>
              <a:t>Physical Facts with Emotional Impact</a:t>
            </a:r>
            <a:br>
              <a:rPr lang="en-US" sz="2200">
                <a:solidFill>
                  <a:srgbClr val="FFFFFF"/>
                </a:solidFill>
              </a:rPr>
            </a:br>
            <a:r>
              <a:rPr lang="en-US" sz="2200">
                <a:solidFill>
                  <a:srgbClr val="FFFFFF"/>
                </a:solidFill>
              </a:rPr>
              <a:t>Fact 1:</a:t>
            </a:r>
          </a:p>
        </p:txBody>
      </p:sp>
      <p:grpSp>
        <p:nvGrpSpPr>
          <p:cNvPr id="2061" name="Group 2060">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062" name="Rectangle 2061">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3" name="Rectangle 2062">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4" name="Rectangle 2063">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6" name="Content Placeholder 5">
            <a:extLst>
              <a:ext uri="{FF2B5EF4-FFF2-40B4-BE49-F238E27FC236}">
                <a16:creationId xmlns:a16="http://schemas.microsoft.com/office/drawing/2014/main" id="{B1391298-C6C7-49FA-85F1-6C522F2564BC}"/>
              </a:ext>
            </a:extLst>
          </p:cNvPr>
          <p:cNvSpPr>
            <a:spLocks noGrp="1"/>
          </p:cNvSpPr>
          <p:nvPr>
            <p:ph idx="1"/>
          </p:nvPr>
        </p:nvSpPr>
        <p:spPr>
          <a:xfrm>
            <a:off x="764110" y="2052084"/>
            <a:ext cx="3033249" cy="3856229"/>
          </a:xfrm>
        </p:spPr>
        <p:txBody>
          <a:bodyPr anchor="t">
            <a:normAutofit/>
          </a:bodyPr>
          <a:lstStyle/>
          <a:p>
            <a:r>
              <a:rPr lang="en-US" sz="2800" dirty="0">
                <a:solidFill>
                  <a:srgbClr val="FFFFFF"/>
                </a:solidFill>
              </a:rPr>
              <a:t> </a:t>
            </a:r>
            <a:r>
              <a:rPr lang="en-US" sz="2800" i="1" dirty="0">
                <a:solidFill>
                  <a:srgbClr val="FFFFFF"/>
                </a:solidFill>
              </a:rPr>
              <a:t>The  human body will react to  various  kinds of stimulation with very specific physical manifestations</a:t>
            </a:r>
          </a:p>
          <a:p>
            <a:endParaRPr lang="en-US" sz="2800" i="1" dirty="0">
              <a:solidFill>
                <a:srgbClr val="FFFFFF"/>
              </a:solidFill>
            </a:endParaRPr>
          </a:p>
          <a:p>
            <a:endParaRPr lang="en-US" sz="1600" dirty="0">
              <a:solidFill>
                <a:srgbClr val="FFFFFF"/>
              </a:solidFill>
            </a:endParaRPr>
          </a:p>
        </p:txBody>
      </p:sp>
      <p:pic>
        <p:nvPicPr>
          <p:cNvPr id="2052" name="Picture 4" descr="Phases of the sexual response cycle">
            <a:extLst>
              <a:ext uri="{FF2B5EF4-FFF2-40B4-BE49-F238E27FC236}">
                <a16:creationId xmlns:a16="http://schemas.microsoft.com/office/drawing/2014/main" id="{DFD4CBFD-FA6C-44F4-BEA4-E3382566A4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20783" y="948413"/>
            <a:ext cx="5762539" cy="495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59276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3080">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01B81A0-1251-42EA-B2B1-30F26DC0B03E}"/>
              </a:ext>
            </a:extLst>
          </p:cNvPr>
          <p:cNvSpPr>
            <a:spLocks noGrp="1"/>
          </p:cNvSpPr>
          <p:nvPr>
            <p:ph type="title"/>
          </p:nvPr>
        </p:nvSpPr>
        <p:spPr>
          <a:xfrm>
            <a:off x="764110" y="826346"/>
            <a:ext cx="3171905" cy="1013800"/>
          </a:xfrm>
        </p:spPr>
        <p:txBody>
          <a:bodyPr>
            <a:normAutofit/>
          </a:bodyPr>
          <a:lstStyle/>
          <a:p>
            <a:r>
              <a:rPr lang="en-US" sz="2400">
                <a:solidFill>
                  <a:srgbClr val="FFFFFF"/>
                </a:solidFill>
              </a:rPr>
              <a:t>Physical Sexual Arousal </a:t>
            </a:r>
          </a:p>
        </p:txBody>
      </p:sp>
      <p:grpSp>
        <p:nvGrpSpPr>
          <p:cNvPr id="3085" name="Group 3084">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3086" name="Rectangle 3085">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7" name="Rectangle 3086">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8" name="Rectangle 3087">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Content Placeholder 2">
            <a:extLst>
              <a:ext uri="{FF2B5EF4-FFF2-40B4-BE49-F238E27FC236}">
                <a16:creationId xmlns:a16="http://schemas.microsoft.com/office/drawing/2014/main" id="{8AF4E744-AC18-4E9F-AB6D-45B04B814E13}"/>
              </a:ext>
            </a:extLst>
          </p:cNvPr>
          <p:cNvSpPr>
            <a:spLocks noGrp="1"/>
          </p:cNvSpPr>
          <p:nvPr>
            <p:ph idx="1"/>
          </p:nvPr>
        </p:nvSpPr>
        <p:spPr>
          <a:xfrm>
            <a:off x="764110" y="2052084"/>
            <a:ext cx="3033249" cy="3856229"/>
          </a:xfrm>
        </p:spPr>
        <p:txBody>
          <a:bodyPr anchor="t">
            <a:normAutofit/>
          </a:bodyPr>
          <a:lstStyle/>
          <a:p>
            <a:r>
              <a:rPr lang="en-US" sz="1600" i="1">
                <a:solidFill>
                  <a:srgbClr val="FFFFFF"/>
                </a:solidFill>
              </a:rPr>
              <a:t>The Autonomic Nervous System:</a:t>
            </a:r>
          </a:p>
          <a:p>
            <a:pPr marL="0" indent="0">
              <a:buNone/>
            </a:pPr>
            <a:r>
              <a:rPr lang="en-US" sz="1600" b="0" i="1">
                <a:solidFill>
                  <a:srgbClr val="FFFFFF"/>
                </a:solidFill>
                <a:effectLst/>
                <a:latin typeface="Roboto"/>
              </a:rPr>
              <a:t>The part of the nervous system responsible for control of the bodily functions not consciously directed, such as breathing, the heartbeat, and digestive processes.</a:t>
            </a:r>
            <a:endParaRPr lang="en-US" sz="1600" i="1">
              <a:solidFill>
                <a:srgbClr val="FFFFFF"/>
              </a:solidFill>
            </a:endParaRPr>
          </a:p>
          <a:p>
            <a:endParaRPr lang="en-US" sz="1600" i="1">
              <a:solidFill>
                <a:srgbClr val="FFFFFF"/>
              </a:solidFill>
            </a:endParaRPr>
          </a:p>
          <a:p>
            <a:endParaRPr lang="en-US" sz="1600">
              <a:solidFill>
                <a:srgbClr val="FFFFFF"/>
              </a:solidFill>
            </a:endParaRPr>
          </a:p>
          <a:p>
            <a:endParaRPr lang="en-US" sz="1600">
              <a:solidFill>
                <a:srgbClr val="FFFFFF"/>
              </a:solidFill>
            </a:endParaRPr>
          </a:p>
          <a:p>
            <a:endParaRPr lang="en-US" sz="1600">
              <a:solidFill>
                <a:srgbClr val="FFFFFF"/>
              </a:solidFill>
            </a:endParaRPr>
          </a:p>
        </p:txBody>
      </p:sp>
      <p:pic>
        <p:nvPicPr>
          <p:cNvPr id="3076" name="Picture 4" descr="See the source image">
            <a:extLst>
              <a:ext uri="{FF2B5EF4-FFF2-40B4-BE49-F238E27FC236}">
                <a16:creationId xmlns:a16="http://schemas.microsoft.com/office/drawing/2014/main" id="{8C16BF60-50F9-4D9E-B33D-CCCF3AE556A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22103" y="948413"/>
            <a:ext cx="4959900" cy="495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95487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085EF-23F7-4B03-AF12-03A4A2D9EC9C}"/>
              </a:ext>
            </a:extLst>
          </p:cNvPr>
          <p:cNvSpPr>
            <a:spLocks noGrp="1"/>
          </p:cNvSpPr>
          <p:nvPr>
            <p:ph type="title"/>
          </p:nvPr>
        </p:nvSpPr>
        <p:spPr>
          <a:xfrm>
            <a:off x="581192" y="702156"/>
            <a:ext cx="11029616" cy="1013800"/>
          </a:xfrm>
        </p:spPr>
        <p:txBody>
          <a:bodyPr>
            <a:normAutofit/>
          </a:bodyPr>
          <a:lstStyle/>
          <a:p>
            <a:r>
              <a:rPr lang="en-US">
                <a:solidFill>
                  <a:srgbClr val="FFFEFF"/>
                </a:solidFill>
              </a:rPr>
              <a:t>Key words! </a:t>
            </a:r>
          </a:p>
        </p:txBody>
      </p:sp>
      <p:graphicFrame>
        <p:nvGraphicFramePr>
          <p:cNvPr id="5" name="Content Placeholder 2">
            <a:extLst>
              <a:ext uri="{FF2B5EF4-FFF2-40B4-BE49-F238E27FC236}">
                <a16:creationId xmlns:a16="http://schemas.microsoft.com/office/drawing/2014/main" id="{AF5ED8E0-9EE3-73AD-FD72-E1E7F628638F}"/>
              </a:ext>
            </a:extLst>
          </p:cNvPr>
          <p:cNvGraphicFramePr>
            <a:graphicFrameLocks noGrp="1"/>
          </p:cNvGraphicFramePr>
          <p:nvPr>
            <p:ph idx="1"/>
            <p:extLst>
              <p:ext uri="{D42A27DB-BD31-4B8C-83A1-F6EECF244321}">
                <p14:modId xmlns:p14="http://schemas.microsoft.com/office/powerpoint/2010/main" val="3761835626"/>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6829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9A8F76A-2B1F-41B3-BEEA-0B880B1B94CB}"/>
              </a:ext>
            </a:extLst>
          </p:cNvPr>
          <p:cNvSpPr>
            <a:spLocks noGrp="1"/>
          </p:cNvSpPr>
          <p:nvPr>
            <p:ph type="title"/>
          </p:nvPr>
        </p:nvSpPr>
        <p:spPr>
          <a:xfrm>
            <a:off x="762121" y="960723"/>
            <a:ext cx="4968489" cy="1013800"/>
          </a:xfrm>
        </p:spPr>
        <p:txBody>
          <a:bodyPr>
            <a:normAutofit/>
          </a:bodyPr>
          <a:lstStyle/>
          <a:p>
            <a:r>
              <a:rPr lang="en-US">
                <a:solidFill>
                  <a:srgbClr val="FFFFFF"/>
                </a:solidFill>
              </a:rPr>
              <a:t>Key reasons why kids need to know this</a:t>
            </a:r>
          </a:p>
        </p:txBody>
      </p:sp>
      <p:sp>
        <p:nvSpPr>
          <p:cNvPr id="21" name="Rectangle 20">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4DBDCE86-1DAA-47EF-B901-234788B0E1FC}"/>
              </a:ext>
            </a:extLst>
          </p:cNvPr>
          <p:cNvSpPr>
            <a:spLocks noGrp="1"/>
          </p:cNvSpPr>
          <p:nvPr>
            <p:ph idx="1"/>
          </p:nvPr>
        </p:nvSpPr>
        <p:spPr>
          <a:xfrm>
            <a:off x="783387" y="2254102"/>
            <a:ext cx="4947221" cy="3650344"/>
          </a:xfrm>
        </p:spPr>
        <p:txBody>
          <a:bodyPr>
            <a:normAutofit/>
          </a:bodyPr>
          <a:lstStyle/>
          <a:p>
            <a:pPr>
              <a:buFont typeface="Courier New" panose="02070309020205020404" pitchFamily="49" charset="0"/>
              <a:buChar char="o"/>
            </a:pPr>
            <a:r>
              <a:rPr lang="en-US">
                <a:solidFill>
                  <a:srgbClr val="FFFFFF"/>
                </a:solidFill>
              </a:rPr>
              <a:t>Victims may experience a physical, sexual/genital response  while being victimized</a:t>
            </a:r>
          </a:p>
          <a:p>
            <a:pPr lvl="1">
              <a:buFont typeface="Courier New" panose="02070309020205020404" pitchFamily="49" charset="0"/>
              <a:buChar char="o"/>
            </a:pPr>
            <a:r>
              <a:rPr lang="en-US">
                <a:solidFill>
                  <a:srgbClr val="FFFFFF"/>
                </a:solidFill>
              </a:rPr>
              <a:t>Predators may use the response against them, convincing the child they  are a willing participant because they ‘enjoyed’ the act.</a:t>
            </a:r>
          </a:p>
        </p:txBody>
      </p:sp>
      <p:pic>
        <p:nvPicPr>
          <p:cNvPr id="5" name="Picture 4" descr="Child wearing a red shirt">
            <a:extLst>
              <a:ext uri="{FF2B5EF4-FFF2-40B4-BE49-F238E27FC236}">
                <a16:creationId xmlns:a16="http://schemas.microsoft.com/office/drawing/2014/main" id="{7249C6B1-4419-4C2C-8D8A-46A7C9ABD5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8084" y="1632088"/>
            <a:ext cx="4952475" cy="3602926"/>
          </a:xfrm>
          <a:prstGeom prst="rect">
            <a:avLst/>
          </a:prstGeom>
        </p:spPr>
      </p:pic>
    </p:spTree>
    <p:extLst>
      <p:ext uri="{BB962C8B-B14F-4D97-AF65-F5344CB8AC3E}">
        <p14:creationId xmlns:p14="http://schemas.microsoft.com/office/powerpoint/2010/main" val="115210152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8F76A-2B1F-41B3-BEEA-0B880B1B94CB}"/>
              </a:ext>
            </a:extLst>
          </p:cNvPr>
          <p:cNvSpPr>
            <a:spLocks noGrp="1"/>
          </p:cNvSpPr>
          <p:nvPr>
            <p:ph type="title"/>
          </p:nvPr>
        </p:nvSpPr>
        <p:spPr>
          <a:xfrm>
            <a:off x="581192" y="702156"/>
            <a:ext cx="11029616" cy="1013800"/>
          </a:xfrm>
        </p:spPr>
        <p:txBody>
          <a:bodyPr>
            <a:normAutofit/>
          </a:bodyPr>
          <a:lstStyle/>
          <a:p>
            <a:r>
              <a:rPr lang="en-US">
                <a:solidFill>
                  <a:srgbClr val="FFFFFF"/>
                </a:solidFill>
              </a:rPr>
              <a:t>Key reasons why kids need to know this</a:t>
            </a:r>
          </a:p>
        </p:txBody>
      </p:sp>
      <p:sp>
        <p:nvSpPr>
          <p:cNvPr id="3" name="Content Placeholder 2">
            <a:extLst>
              <a:ext uri="{FF2B5EF4-FFF2-40B4-BE49-F238E27FC236}">
                <a16:creationId xmlns:a16="http://schemas.microsoft.com/office/drawing/2014/main" id="{4DBDCE86-1DAA-47EF-B901-234788B0E1FC}"/>
              </a:ext>
            </a:extLst>
          </p:cNvPr>
          <p:cNvSpPr>
            <a:spLocks noGrp="1"/>
          </p:cNvSpPr>
          <p:nvPr>
            <p:ph idx="1"/>
          </p:nvPr>
        </p:nvSpPr>
        <p:spPr>
          <a:xfrm>
            <a:off x="661361" y="2424136"/>
            <a:ext cx="3353378" cy="3434663"/>
          </a:xfrm>
        </p:spPr>
        <p:txBody>
          <a:bodyPr>
            <a:normAutofit/>
          </a:bodyPr>
          <a:lstStyle/>
          <a:p>
            <a:pPr>
              <a:buFont typeface="Courier New" panose="02070309020205020404" pitchFamily="49" charset="0"/>
              <a:buChar char="o"/>
            </a:pPr>
            <a:r>
              <a:rPr lang="en-US"/>
              <a:t>Victims may experience a physical, sexual/genital response  while being victimized</a:t>
            </a:r>
          </a:p>
          <a:p>
            <a:pPr lvl="1">
              <a:buFont typeface="Courier New" panose="02070309020205020404" pitchFamily="49" charset="0"/>
              <a:buChar char="o"/>
            </a:pPr>
            <a:r>
              <a:rPr lang="en-US"/>
              <a:t>This is wildly confusing for  children who have experienced sexual abuse prevention education as only ‘good touch/bad touch’ </a:t>
            </a:r>
          </a:p>
          <a:p>
            <a:pPr lvl="1">
              <a:buFont typeface="Courier New" panose="02070309020205020404" pitchFamily="49" charset="0"/>
              <a:buChar char="o"/>
            </a:pPr>
            <a:endParaRPr lang="en-US"/>
          </a:p>
          <a:p>
            <a:pPr lvl="1">
              <a:buFont typeface="Courier New" panose="02070309020205020404" pitchFamily="49" charset="0"/>
              <a:buChar char="o"/>
            </a:pPr>
            <a:endParaRPr lang="en-US" dirty="0"/>
          </a:p>
        </p:txBody>
      </p:sp>
      <p:sp>
        <p:nvSpPr>
          <p:cNvPr id="5139" name="Rectangle 5138">
            <a:extLst>
              <a:ext uri="{FF2B5EF4-FFF2-40B4-BE49-F238E27FC236}">
                <a16:creationId xmlns:a16="http://schemas.microsoft.com/office/drawing/2014/main" id="{5C54D7CB-0C91-49BA-BDC8-628D4E04E4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5433" y="1892371"/>
            <a:ext cx="3680469" cy="2203960"/>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good touch bad touch sex abuse prevention">
            <a:extLst>
              <a:ext uri="{FF2B5EF4-FFF2-40B4-BE49-F238E27FC236}">
                <a16:creationId xmlns:a16="http://schemas.microsoft.com/office/drawing/2014/main" id="{8F43F578-42A4-4400-95E5-3898DEECE56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55182" y="2223627"/>
            <a:ext cx="2663274" cy="1541445"/>
          </a:xfrm>
          <a:prstGeom prst="rect">
            <a:avLst/>
          </a:prstGeom>
          <a:noFill/>
          <a:extLst>
            <a:ext uri="{909E8E84-426E-40DD-AFC4-6F175D3DCCD1}">
              <a14:hiddenFill xmlns:a14="http://schemas.microsoft.com/office/drawing/2010/main">
                <a:solidFill>
                  <a:srgbClr val="FFFFFF"/>
                </a:solidFill>
              </a14:hiddenFill>
            </a:ext>
          </a:extLst>
        </p:spPr>
      </p:pic>
      <p:sp>
        <p:nvSpPr>
          <p:cNvPr id="5140" name="Rectangle 5139">
            <a:extLst>
              <a:ext uri="{FF2B5EF4-FFF2-40B4-BE49-F238E27FC236}">
                <a16:creationId xmlns:a16="http://schemas.microsoft.com/office/drawing/2014/main" id="{17AA1860-70B6-4D74-8E50-89C5CFA4E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598" y="4186861"/>
            <a:ext cx="3680469" cy="2210209"/>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descr="See the source image">
            <a:extLst>
              <a:ext uri="{FF2B5EF4-FFF2-40B4-BE49-F238E27FC236}">
                <a16:creationId xmlns:a16="http://schemas.microsoft.com/office/drawing/2014/main" id="{AE521807-5FD2-4FF8-ABCA-F43BA26DF9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23863" y="4521152"/>
            <a:ext cx="2749187" cy="15464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ee the source image">
            <a:extLst>
              <a:ext uri="{FF2B5EF4-FFF2-40B4-BE49-F238E27FC236}">
                <a16:creationId xmlns:a16="http://schemas.microsoft.com/office/drawing/2014/main" id="{9439DBEF-AE97-4189-B494-0D468439819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367531" y="2636315"/>
            <a:ext cx="3033384" cy="3033384"/>
          </a:xfrm>
          <a:prstGeom prst="rect">
            <a:avLst/>
          </a:prstGeom>
          <a:noFill/>
          <a:extLst>
            <a:ext uri="{909E8E84-426E-40DD-AFC4-6F175D3DCCD1}">
              <a14:hiddenFill xmlns:a14="http://schemas.microsoft.com/office/drawing/2010/main">
                <a:solidFill>
                  <a:srgbClr val="FFFFFF"/>
                </a:solidFill>
              </a14:hiddenFill>
            </a:ext>
          </a:extLst>
        </p:spPr>
      </p:pic>
      <p:sp>
        <p:nvSpPr>
          <p:cNvPr id="5141" name="Rectangle 5140">
            <a:extLst>
              <a:ext uri="{FF2B5EF4-FFF2-40B4-BE49-F238E27FC236}">
                <a16:creationId xmlns:a16="http://schemas.microsoft.com/office/drawing/2014/main" id="{034FA9EC-3E4B-41A6-9164-6C10794D7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493" y="1892370"/>
            <a:ext cx="3699935" cy="4504699"/>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216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61" name="Rectangle 6160">
            <a:extLst>
              <a:ext uri="{FF2B5EF4-FFF2-40B4-BE49-F238E27FC236}">
                <a16:creationId xmlns:a16="http://schemas.microsoft.com/office/drawing/2014/main" id="{ADB08581-279A-478B-83DD-945E4CB34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63" name="Rectangle 6162">
            <a:extLst>
              <a:ext uri="{FF2B5EF4-FFF2-40B4-BE49-F238E27FC236}">
                <a16:creationId xmlns:a16="http://schemas.microsoft.com/office/drawing/2014/main" id="{21E40D98-2DD7-4DBC-9170-584D5BA2D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457200"/>
            <a:ext cx="7507224" cy="94997"/>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6165" name="Rectangle 6164">
            <a:extLst>
              <a:ext uri="{FF2B5EF4-FFF2-40B4-BE49-F238E27FC236}">
                <a16:creationId xmlns:a16="http://schemas.microsoft.com/office/drawing/2014/main" id="{56F5A787-B406-4A79-B561-57041C4B0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618067"/>
            <a:ext cx="7503665" cy="5774265"/>
          </a:xfrm>
          <a:prstGeom prst="rect">
            <a:avLst/>
          </a:prstGeom>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9A8F76A-2B1F-41B3-BEEA-0B880B1B94CB}"/>
              </a:ext>
            </a:extLst>
          </p:cNvPr>
          <p:cNvSpPr>
            <a:spLocks noGrp="1"/>
          </p:cNvSpPr>
          <p:nvPr>
            <p:ph type="title"/>
          </p:nvPr>
        </p:nvSpPr>
        <p:spPr>
          <a:xfrm>
            <a:off x="764884" y="1131195"/>
            <a:ext cx="6855114" cy="1247938"/>
          </a:xfrm>
        </p:spPr>
        <p:txBody>
          <a:bodyPr anchor="ctr">
            <a:normAutofit/>
          </a:bodyPr>
          <a:lstStyle/>
          <a:p>
            <a:r>
              <a:rPr lang="en-US">
                <a:solidFill>
                  <a:schemeClr val="tx2"/>
                </a:solidFill>
              </a:rPr>
              <a:t>Key reasons why kids need to know this</a:t>
            </a:r>
          </a:p>
        </p:txBody>
      </p:sp>
      <p:sp>
        <p:nvSpPr>
          <p:cNvPr id="3" name="Content Placeholder 2">
            <a:extLst>
              <a:ext uri="{FF2B5EF4-FFF2-40B4-BE49-F238E27FC236}">
                <a16:creationId xmlns:a16="http://schemas.microsoft.com/office/drawing/2014/main" id="{4DBDCE86-1DAA-47EF-B901-234788B0E1FC}"/>
              </a:ext>
            </a:extLst>
          </p:cNvPr>
          <p:cNvSpPr>
            <a:spLocks noGrp="1"/>
          </p:cNvSpPr>
          <p:nvPr>
            <p:ph idx="1"/>
          </p:nvPr>
        </p:nvSpPr>
        <p:spPr>
          <a:xfrm>
            <a:off x="764883" y="2438400"/>
            <a:ext cx="6855115" cy="3495742"/>
          </a:xfrm>
        </p:spPr>
        <p:txBody>
          <a:bodyPr>
            <a:normAutofit/>
          </a:bodyPr>
          <a:lstStyle/>
          <a:p>
            <a:pPr>
              <a:buFont typeface="Courier New" panose="02070309020205020404" pitchFamily="49" charset="0"/>
              <a:buChar char="o"/>
            </a:pPr>
            <a:r>
              <a:rPr lang="en-US"/>
              <a:t>Kids may confuse a physical/genital sexual response for an emotional attachment, making them vulnerable to predators.</a:t>
            </a:r>
          </a:p>
          <a:p>
            <a:pPr>
              <a:buFont typeface="Courier New" panose="02070309020205020404" pitchFamily="49" charset="0"/>
              <a:buChar char="o"/>
            </a:pPr>
            <a:r>
              <a:rPr lang="en-US"/>
              <a:t>Adolescents and teens are particularly vulnerable.</a:t>
            </a:r>
          </a:p>
          <a:p>
            <a:pPr>
              <a:buFont typeface="Courier New" panose="02070309020205020404" pitchFamily="49" charset="0"/>
              <a:buChar char="o"/>
            </a:pPr>
            <a:r>
              <a:rPr lang="en-US"/>
              <a:t>Physical sexual arousal decreases sexual self restraint.</a:t>
            </a:r>
          </a:p>
          <a:p>
            <a:pPr>
              <a:buFont typeface="Courier New" panose="02070309020205020404" pitchFamily="49" charset="0"/>
              <a:buChar char="o"/>
            </a:pPr>
            <a:r>
              <a:rPr lang="en-US"/>
              <a:t>Physical sexual arousal may lead a victim to believe they participated in a sinful/forbidden  act, unnecessarily adding to guilt and confusion. </a:t>
            </a:r>
          </a:p>
          <a:p>
            <a:pPr lvl="1">
              <a:buFont typeface="Courier New" panose="02070309020205020404" pitchFamily="49" charset="0"/>
              <a:buChar char="o"/>
            </a:pPr>
            <a:endParaRPr lang="en-US"/>
          </a:p>
          <a:p>
            <a:pPr lvl="1">
              <a:buFont typeface="Courier New" panose="02070309020205020404" pitchFamily="49" charset="0"/>
              <a:buChar char="o"/>
            </a:pPr>
            <a:endParaRPr lang="en-US"/>
          </a:p>
        </p:txBody>
      </p:sp>
      <p:pic>
        <p:nvPicPr>
          <p:cNvPr id="6148" name="Picture 4" descr="Image result for Eeducator sexual misconduct">
            <a:extLst>
              <a:ext uri="{FF2B5EF4-FFF2-40B4-BE49-F238E27FC236}">
                <a16:creationId xmlns:a16="http://schemas.microsoft.com/office/drawing/2014/main" id="{95AA05F5-BBEC-4DFD-9EEA-B8B89DDDF59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90388" y="618068"/>
            <a:ext cx="1796155" cy="265006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Eeducator sexual misconduct">
            <a:extLst>
              <a:ext uri="{FF2B5EF4-FFF2-40B4-BE49-F238E27FC236}">
                <a16:creationId xmlns:a16="http://schemas.microsoft.com/office/drawing/2014/main" id="{7AB52B48-3BE3-4102-8EE2-30B2A0E6361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16586" y="3589867"/>
            <a:ext cx="1743756" cy="2802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93625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from a victim </a:t>
            </a:r>
          </a:p>
        </p:txBody>
      </p:sp>
      <p:sp>
        <p:nvSpPr>
          <p:cNvPr id="3" name="Content Placeholder 2"/>
          <p:cNvSpPr>
            <a:spLocks noGrp="1"/>
          </p:cNvSpPr>
          <p:nvPr>
            <p:ph idx="1"/>
          </p:nvPr>
        </p:nvSpPr>
        <p:spPr>
          <a:xfrm>
            <a:off x="1981200" y="1524000"/>
            <a:ext cx="8229600" cy="5105400"/>
          </a:xfrm>
        </p:spPr>
        <p:txBody>
          <a:bodyPr>
            <a:normAutofit fontScale="47500" lnSpcReduction="20000"/>
          </a:bodyPr>
          <a:lstStyle/>
          <a:p>
            <a:pPr>
              <a:buNone/>
            </a:pPr>
            <a:r>
              <a:rPr lang="en-US" i="1" dirty="0"/>
              <a:t>Child TV star describes being molested by his publicist:</a:t>
            </a:r>
          </a:p>
          <a:p>
            <a:pPr>
              <a:buNone/>
            </a:pPr>
            <a:endParaRPr lang="en-US" i="1" dirty="0"/>
          </a:p>
          <a:p>
            <a:pPr>
              <a:buNone/>
            </a:pPr>
            <a:r>
              <a:rPr lang="en-US" sz="4000" dirty="0"/>
              <a:t>“Pull your pants down,” he said.</a:t>
            </a:r>
          </a:p>
          <a:p>
            <a:pPr>
              <a:buNone/>
            </a:pPr>
            <a:r>
              <a:rPr lang="en-US" sz="4000" dirty="0"/>
              <a:t>I didn’t want to lose everything he had given me. And so I did.</a:t>
            </a:r>
          </a:p>
          <a:p>
            <a:pPr>
              <a:buNone/>
            </a:pPr>
            <a:r>
              <a:rPr lang="en-US" sz="4000" dirty="0"/>
              <a:t>He put his mouth on me. I got hard. I didn’t know where to look or how to feel. I squirmed against the back of the seat. He kept on going, getting into it.</a:t>
            </a:r>
          </a:p>
          <a:p>
            <a:pPr>
              <a:buNone/>
            </a:pPr>
            <a:r>
              <a:rPr lang="en-US" sz="4000" dirty="0"/>
              <a:t>I hoped it would be over fast.</a:t>
            </a:r>
          </a:p>
          <a:p>
            <a:pPr>
              <a:buNone/>
            </a:pPr>
            <a:r>
              <a:rPr lang="en-US" sz="4000" dirty="0"/>
              <a:t>Then it happened. I came.</a:t>
            </a:r>
          </a:p>
          <a:p>
            <a:pPr>
              <a:buNone/>
            </a:pPr>
            <a:r>
              <a:rPr lang="en-US" sz="4000" dirty="0"/>
              <a:t>As confused and upset as I was, I liked the feeling. </a:t>
            </a:r>
          </a:p>
          <a:p>
            <a:pPr>
              <a:buNone/>
            </a:pPr>
            <a:endParaRPr lang="en-US" sz="4000" dirty="0"/>
          </a:p>
          <a:p>
            <a:pPr>
              <a:buNone/>
            </a:pPr>
            <a:r>
              <a:rPr lang="en-US" sz="4000" dirty="0"/>
              <a:t>“No one had ever talked to me about sex before, but somehow I knew it was wrong for a man to do that to a boy. I was really confused because having an orgasm had felt good.”</a:t>
            </a:r>
          </a:p>
          <a:p>
            <a:pPr>
              <a:buNone/>
            </a:pPr>
            <a:endParaRPr lang="en-US" sz="4000" dirty="0"/>
          </a:p>
          <a:p>
            <a:pPr>
              <a:buNone/>
            </a:pPr>
            <a:endParaRPr lang="en-US" dirty="0"/>
          </a:p>
          <a:p>
            <a:pPr>
              <a:buNone/>
            </a:pPr>
            <a:endParaRPr lang="en-US" dirty="0"/>
          </a:p>
          <a:p>
            <a:pPr>
              <a:buNone/>
            </a:pPr>
            <a:r>
              <a:rPr lang="x-none" baseline="30000" dirty="0"/>
              <a:t>Bridges, Todd with Sarah Tomlinson. </a:t>
            </a:r>
            <a:r>
              <a:rPr lang="x-none" i="1" baseline="30000" dirty="0"/>
              <a:t>Killing Willis</a:t>
            </a:r>
            <a:r>
              <a:rPr lang="x-none" baseline="30000" dirty="0"/>
              <a:t>. New York: Simon and Schuster, 2010.</a:t>
            </a:r>
            <a:r>
              <a:rPr lang="en-US" baseline="30000" dirty="0"/>
              <a:t> Page 68</a:t>
            </a:r>
            <a:endParaRPr lang="x-none" baseline="30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F1A543-8E17-4163-8976-396E594BDE9B}"/>
              </a:ext>
            </a:extLst>
          </p:cNvPr>
          <p:cNvSpPr>
            <a:spLocks noGrp="1"/>
          </p:cNvSpPr>
          <p:nvPr>
            <p:ph type="title"/>
          </p:nvPr>
        </p:nvSpPr>
        <p:spPr>
          <a:xfrm>
            <a:off x="643468" y="1033389"/>
            <a:ext cx="4826256" cy="4825409"/>
          </a:xfrm>
        </p:spPr>
        <p:txBody>
          <a:bodyPr anchor="ctr">
            <a:normAutofit/>
          </a:bodyPr>
          <a:lstStyle/>
          <a:p>
            <a:r>
              <a:rPr lang="en-US" sz="5400">
                <a:solidFill>
                  <a:srgbClr val="FFFFFF"/>
                </a:solidFill>
              </a:rPr>
              <a:t>Key reason why parents need to  know this</a:t>
            </a:r>
          </a:p>
        </p:txBody>
      </p:sp>
      <p:sp>
        <p:nvSpPr>
          <p:cNvPr id="12" name="Rectangle 11">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D3BFF00-A6D6-40A2-8171-7F8D3B9AF080}"/>
              </a:ext>
            </a:extLst>
          </p:cNvPr>
          <p:cNvSpPr>
            <a:spLocks noGrp="1"/>
          </p:cNvSpPr>
          <p:nvPr>
            <p:ph idx="1"/>
          </p:nvPr>
        </p:nvSpPr>
        <p:spPr>
          <a:xfrm>
            <a:off x="6755769" y="1033390"/>
            <a:ext cx="4855037" cy="4825409"/>
          </a:xfrm>
          <a:ln w="57150">
            <a:noFill/>
          </a:ln>
        </p:spPr>
        <p:txBody>
          <a:bodyPr anchor="ctr">
            <a:normAutofit/>
          </a:bodyPr>
          <a:lstStyle/>
          <a:p>
            <a:r>
              <a:rPr lang="en-US" sz="2000">
                <a:solidFill>
                  <a:schemeClr val="accent2">
                    <a:lumMod val="50000"/>
                  </a:schemeClr>
                </a:solidFill>
              </a:rPr>
              <a:t>It is unhealthy to raise children who learn to associate negative emotions with their sexual/genital arousal</a:t>
            </a:r>
          </a:p>
          <a:p>
            <a:r>
              <a:rPr lang="en-US" sz="2000">
                <a:solidFill>
                  <a:schemeClr val="accent2">
                    <a:lumMod val="50000"/>
                  </a:schemeClr>
                </a:solidFill>
              </a:rPr>
              <a:t>Fear, guilt and shame have no place in sexual health and safety</a:t>
            </a:r>
          </a:p>
          <a:p>
            <a:pPr lvl="1"/>
            <a:r>
              <a:rPr lang="en-US" sz="2000">
                <a:solidFill>
                  <a:schemeClr val="accent2">
                    <a:lumMod val="50000"/>
                  </a:schemeClr>
                </a:solidFill>
              </a:rPr>
              <a:t>At best, these negative emotions interfere with healthy age-appropriate sexual relationships</a:t>
            </a:r>
          </a:p>
          <a:p>
            <a:pPr lvl="1"/>
            <a:r>
              <a:rPr lang="en-US" sz="2000">
                <a:solidFill>
                  <a:schemeClr val="accent2">
                    <a:lumMod val="50000"/>
                  </a:schemeClr>
                </a:solidFill>
              </a:rPr>
              <a:t>At worst, a child can grow into someone who needs these negative emotions to experience sexual arousal </a:t>
            </a:r>
          </a:p>
        </p:txBody>
      </p:sp>
    </p:spTree>
    <p:extLst>
      <p:ext uri="{BB962C8B-B14F-4D97-AF65-F5344CB8AC3E}">
        <p14:creationId xmlns:p14="http://schemas.microsoft.com/office/powerpoint/2010/main" val="3540825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DBD4729-DBDF-40A6-9BA4-E4C97EF6D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55125130-F4AB-465E-8AE2-E583FCAAB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E0BA65A2-0302-4468-ADA7-9EC3F9593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8" name="Rectangle 37">
            <a:extLst>
              <a:ext uri="{FF2B5EF4-FFF2-40B4-BE49-F238E27FC236}">
                <a16:creationId xmlns:a16="http://schemas.microsoft.com/office/drawing/2014/main" id="{2F8F80BB-E8B6-43B3-9462-B4D497D28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0" name="Rectangle 39">
            <a:extLst>
              <a:ext uri="{FF2B5EF4-FFF2-40B4-BE49-F238E27FC236}">
                <a16:creationId xmlns:a16="http://schemas.microsoft.com/office/drawing/2014/main" id="{942C8AD6-8796-482B-ACC1-6D686B08E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240822" cy="58597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B6B3BF72-6DFA-42DA-A667-9E3A1BCFF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5059" y="457202"/>
            <a:ext cx="9970407" cy="5856457"/>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76676D-165C-4FD0-B5B0-56A5F2F9C790}"/>
              </a:ext>
            </a:extLst>
          </p:cNvPr>
          <p:cNvSpPr>
            <a:spLocks/>
          </p:cNvSpPr>
          <p:nvPr/>
        </p:nvSpPr>
        <p:spPr>
          <a:xfrm>
            <a:off x="6592530" y="544342"/>
            <a:ext cx="3979385" cy="1645887"/>
          </a:xfrm>
          <a:prstGeom prst="rect">
            <a:avLst/>
          </a:prstGeom>
        </p:spPr>
        <p:txBody>
          <a:bodyPr anchor="ctr">
            <a:noAutofit/>
          </a:bodyPr>
          <a:lstStyle/>
          <a:p>
            <a:pPr defTabSz="667512">
              <a:spcAft>
                <a:spcPts val="600"/>
              </a:spcAft>
            </a:pPr>
            <a:r>
              <a:rPr lang="en-US" sz="2400" b="1" i="1" u="sng" kern="1200" dirty="0">
                <a:solidFill>
                  <a:schemeClr val="tx1"/>
                </a:solidFill>
                <a:latin typeface="+mn-lt"/>
                <a:ea typeface="+mn-ea"/>
                <a:cs typeface="+mn-cs"/>
              </a:rPr>
              <a:t>New York State Initiative to Prevent Child Sexual Abuse </a:t>
            </a:r>
            <a:endParaRPr lang="en-US" sz="2400" b="1" i="1" u="sng" dirty="0">
              <a:solidFill>
                <a:schemeClr val="tx1"/>
              </a:solidFill>
            </a:endParaRPr>
          </a:p>
        </p:txBody>
      </p:sp>
      <p:sp>
        <p:nvSpPr>
          <p:cNvPr id="3" name="Content Placeholder 2">
            <a:extLst>
              <a:ext uri="{FF2B5EF4-FFF2-40B4-BE49-F238E27FC236}">
                <a16:creationId xmlns:a16="http://schemas.microsoft.com/office/drawing/2014/main" id="{E74B3CCE-CC51-455D-8148-97D9438F8161}"/>
              </a:ext>
            </a:extLst>
          </p:cNvPr>
          <p:cNvSpPr>
            <a:spLocks/>
          </p:cNvSpPr>
          <p:nvPr/>
        </p:nvSpPr>
        <p:spPr>
          <a:xfrm>
            <a:off x="6284656" y="2621456"/>
            <a:ext cx="4810692" cy="2837812"/>
          </a:xfrm>
          <a:prstGeom prst="rect">
            <a:avLst/>
          </a:prstGeom>
        </p:spPr>
        <p:txBody>
          <a:bodyPr anchor="t">
            <a:normAutofit fontScale="92500"/>
          </a:bodyPr>
          <a:lstStyle/>
          <a:p>
            <a:pPr defTabSz="667512">
              <a:lnSpc>
                <a:spcPct val="90000"/>
              </a:lnSpc>
              <a:spcAft>
                <a:spcPts val="600"/>
              </a:spcAft>
            </a:pPr>
            <a:r>
              <a:rPr lang="en-US" sz="949" kern="1200" dirty="0">
                <a:solidFill>
                  <a:schemeClr val="tx1"/>
                </a:solidFill>
                <a:latin typeface="Oswald"/>
                <a:ea typeface="+mn-ea"/>
                <a:cs typeface="+mn-cs"/>
              </a:rPr>
              <a:t> </a:t>
            </a:r>
            <a:r>
              <a:rPr lang="en-US" sz="1168" i="1" kern="1200" dirty="0">
                <a:solidFill>
                  <a:schemeClr val="tx1"/>
                </a:solidFill>
                <a:latin typeface="droid-serif-w01-regular"/>
                <a:ea typeface="+mn-ea"/>
                <a:cs typeface="+mn-cs"/>
              </a:rPr>
              <a:t>The Initiative is dedicated to the prevention of all forms of child sexual abuse throughout the state of New York through advancing research, policy, education and practice. We are organized as a cooperative initiative to provide state-of-the-art theory and research-based knowledge to inform, guide, and empower the public, professionals, and all those who serve children and families at all levels and sectors of society, toward the elimination of child sexual abuse. The Initiative is comprised of leaders in the field of child maltreatment, child protection, and promotion of well-being in children and families.</a:t>
            </a:r>
          </a:p>
          <a:p>
            <a:pPr defTabSz="667512">
              <a:lnSpc>
                <a:spcPct val="90000"/>
              </a:lnSpc>
              <a:spcAft>
                <a:spcPts val="600"/>
              </a:spcAft>
            </a:pPr>
            <a:r>
              <a:rPr lang="en-US" sz="3600" i="1" kern="1200" dirty="0">
                <a:solidFill>
                  <a:schemeClr val="tx1"/>
                </a:solidFill>
                <a:latin typeface="+mn-lt"/>
                <a:ea typeface="+mn-ea"/>
                <a:cs typeface="+mn-cs"/>
              </a:rPr>
              <a:t>Learn more about us:  </a:t>
            </a:r>
            <a:r>
              <a:rPr lang="en-US" sz="3600" i="1" u="sng" kern="1200" dirty="0">
                <a:solidFill>
                  <a:srgbClr val="FFFFFF"/>
                </a:solidFill>
                <a:latin typeface="Calibri" panose="020F0502020204030204" pitchFamily="34" charset="0"/>
                <a:ea typeface="+mn-ea"/>
                <a:cs typeface="+mn-cs"/>
                <a:hlinkClick r:id="rId2"/>
              </a:rPr>
              <a:t>https://www.nypreventsexabuse.org/</a:t>
            </a:r>
            <a:endParaRPr lang="en-US" sz="3600" i="1" kern="1200" dirty="0">
              <a:solidFill>
                <a:srgbClr val="FFFFFF"/>
              </a:solidFill>
              <a:latin typeface="Calibri" panose="020F0502020204030204" pitchFamily="34" charset="0"/>
              <a:ea typeface="+mn-ea"/>
              <a:cs typeface="+mn-cs"/>
            </a:endParaRPr>
          </a:p>
          <a:p>
            <a:pPr marL="0" indent="0">
              <a:lnSpc>
                <a:spcPct val="90000"/>
              </a:lnSpc>
              <a:spcAft>
                <a:spcPts val="600"/>
              </a:spcAft>
              <a:buNone/>
            </a:pPr>
            <a:endParaRPr lang="en-US" sz="1300" i="1" dirty="0">
              <a:solidFill>
                <a:srgbClr val="FFFFFF"/>
              </a:solidFill>
            </a:endParaRPr>
          </a:p>
        </p:txBody>
      </p:sp>
      <p:sp>
        <p:nvSpPr>
          <p:cNvPr id="6" name="TextBox 5">
            <a:extLst>
              <a:ext uri="{FF2B5EF4-FFF2-40B4-BE49-F238E27FC236}">
                <a16:creationId xmlns:a16="http://schemas.microsoft.com/office/drawing/2014/main" id="{77FFA021-8A07-4222-BB2F-F7693D8CD7D9}"/>
              </a:ext>
            </a:extLst>
          </p:cNvPr>
          <p:cNvSpPr txBox="1"/>
          <p:nvPr/>
        </p:nvSpPr>
        <p:spPr>
          <a:xfrm>
            <a:off x="5004008" y="3304494"/>
            <a:ext cx="4543191" cy="541687"/>
          </a:xfrm>
          <a:prstGeom prst="rect">
            <a:avLst/>
          </a:prstGeom>
          <a:noFill/>
        </p:spPr>
        <p:txBody>
          <a:bodyPr wrap="square">
            <a:spAutoFit/>
          </a:bodyPr>
          <a:lstStyle/>
          <a:p>
            <a:pPr algn="ctr" defTabSz="667512">
              <a:spcAft>
                <a:spcPts val="438"/>
              </a:spcAft>
            </a:pPr>
            <a:r>
              <a:rPr lang="en-US" sz="2920" kern="1200">
                <a:solidFill>
                  <a:srgbClr val="FFFFFF"/>
                </a:solidFill>
                <a:latin typeface="Oswald"/>
                <a:ea typeface="+mn-ea"/>
                <a:cs typeface="+mn-cs"/>
              </a:rPr>
              <a:t> </a:t>
            </a:r>
            <a:endParaRPr lang="en-US" sz="4000" b="0" i="0">
              <a:solidFill>
                <a:srgbClr val="FFFFFF"/>
              </a:solidFill>
              <a:effectLst/>
              <a:latin typeface="Oswald"/>
            </a:endParaRPr>
          </a:p>
        </p:txBody>
      </p:sp>
      <p:pic>
        <p:nvPicPr>
          <p:cNvPr id="8" name="Picture 7">
            <a:extLst>
              <a:ext uri="{FF2B5EF4-FFF2-40B4-BE49-F238E27FC236}">
                <a16:creationId xmlns:a16="http://schemas.microsoft.com/office/drawing/2014/main" id="{B3230ACC-14F2-7186-768C-1F447EF3C7DD}"/>
              </a:ext>
            </a:extLst>
          </p:cNvPr>
          <p:cNvPicPr>
            <a:picLocks noChangeAspect="1"/>
          </p:cNvPicPr>
          <p:nvPr/>
        </p:nvPicPr>
        <p:blipFill>
          <a:blip r:embed="rId3"/>
          <a:stretch>
            <a:fillRect/>
          </a:stretch>
        </p:blipFill>
        <p:spPr>
          <a:xfrm>
            <a:off x="2957968" y="1933519"/>
            <a:ext cx="1822912" cy="814544"/>
          </a:xfrm>
          <a:prstGeom prst="rect">
            <a:avLst/>
          </a:prstGeom>
        </p:spPr>
      </p:pic>
      <p:pic>
        <p:nvPicPr>
          <p:cNvPr id="10" name="Picture 9">
            <a:extLst>
              <a:ext uri="{FF2B5EF4-FFF2-40B4-BE49-F238E27FC236}">
                <a16:creationId xmlns:a16="http://schemas.microsoft.com/office/drawing/2014/main" id="{546381A5-7016-7DA8-F5EC-A653EDFD6576}"/>
              </a:ext>
            </a:extLst>
          </p:cNvPr>
          <p:cNvPicPr>
            <a:picLocks noChangeAspect="1"/>
          </p:cNvPicPr>
          <p:nvPr/>
        </p:nvPicPr>
        <p:blipFill>
          <a:blip r:embed="rId4"/>
          <a:stretch>
            <a:fillRect/>
          </a:stretch>
        </p:blipFill>
        <p:spPr>
          <a:xfrm>
            <a:off x="4678600" y="2285226"/>
            <a:ext cx="1256530" cy="962795"/>
          </a:xfrm>
          <a:prstGeom prst="rect">
            <a:avLst/>
          </a:prstGeom>
        </p:spPr>
      </p:pic>
      <p:pic>
        <p:nvPicPr>
          <p:cNvPr id="14" name="Picture 13">
            <a:extLst>
              <a:ext uri="{FF2B5EF4-FFF2-40B4-BE49-F238E27FC236}">
                <a16:creationId xmlns:a16="http://schemas.microsoft.com/office/drawing/2014/main" id="{163B3BB9-8C7A-4788-A811-B7E80D14EF89}"/>
              </a:ext>
            </a:extLst>
          </p:cNvPr>
          <p:cNvPicPr>
            <a:picLocks noChangeAspect="1"/>
          </p:cNvPicPr>
          <p:nvPr/>
        </p:nvPicPr>
        <p:blipFill>
          <a:blip r:embed="rId5"/>
          <a:stretch>
            <a:fillRect/>
          </a:stretch>
        </p:blipFill>
        <p:spPr>
          <a:xfrm>
            <a:off x="3133586" y="2748064"/>
            <a:ext cx="1195488" cy="1190505"/>
          </a:xfrm>
          <a:prstGeom prst="rect">
            <a:avLst/>
          </a:prstGeom>
        </p:spPr>
      </p:pic>
      <p:pic>
        <p:nvPicPr>
          <p:cNvPr id="18" name="Picture 17">
            <a:extLst>
              <a:ext uri="{FF2B5EF4-FFF2-40B4-BE49-F238E27FC236}">
                <a16:creationId xmlns:a16="http://schemas.microsoft.com/office/drawing/2014/main" id="{13B087BC-E52E-7835-BCAD-41C88769B71E}"/>
              </a:ext>
            </a:extLst>
          </p:cNvPr>
          <p:cNvPicPr>
            <a:picLocks noChangeAspect="1"/>
          </p:cNvPicPr>
          <p:nvPr/>
        </p:nvPicPr>
        <p:blipFill>
          <a:blip r:embed="rId6"/>
          <a:stretch>
            <a:fillRect/>
          </a:stretch>
        </p:blipFill>
        <p:spPr>
          <a:xfrm>
            <a:off x="4783091" y="3509347"/>
            <a:ext cx="1451213" cy="1043263"/>
          </a:xfrm>
          <a:prstGeom prst="rect">
            <a:avLst/>
          </a:prstGeom>
        </p:spPr>
      </p:pic>
      <p:pic>
        <p:nvPicPr>
          <p:cNvPr id="20" name="Picture 19">
            <a:extLst>
              <a:ext uri="{FF2B5EF4-FFF2-40B4-BE49-F238E27FC236}">
                <a16:creationId xmlns:a16="http://schemas.microsoft.com/office/drawing/2014/main" id="{BEFA5AAE-FBDD-656F-BDE1-42639AFD7D6E}"/>
              </a:ext>
            </a:extLst>
          </p:cNvPr>
          <p:cNvPicPr>
            <a:picLocks noChangeAspect="1"/>
          </p:cNvPicPr>
          <p:nvPr/>
        </p:nvPicPr>
        <p:blipFill>
          <a:blip r:embed="rId7"/>
          <a:stretch>
            <a:fillRect/>
          </a:stretch>
        </p:blipFill>
        <p:spPr>
          <a:xfrm>
            <a:off x="2966819" y="4078472"/>
            <a:ext cx="1362255" cy="1190505"/>
          </a:xfrm>
          <a:prstGeom prst="rect">
            <a:avLst/>
          </a:prstGeom>
        </p:spPr>
      </p:pic>
      <p:pic>
        <p:nvPicPr>
          <p:cNvPr id="25" name="Picture 24">
            <a:extLst>
              <a:ext uri="{FF2B5EF4-FFF2-40B4-BE49-F238E27FC236}">
                <a16:creationId xmlns:a16="http://schemas.microsoft.com/office/drawing/2014/main" id="{90B0727B-8421-AC11-229E-AF20DE4200CC}"/>
              </a:ext>
            </a:extLst>
          </p:cNvPr>
          <p:cNvPicPr>
            <a:picLocks noChangeAspect="1"/>
          </p:cNvPicPr>
          <p:nvPr/>
        </p:nvPicPr>
        <p:blipFill>
          <a:blip r:embed="rId8"/>
          <a:stretch>
            <a:fillRect/>
          </a:stretch>
        </p:blipFill>
        <p:spPr>
          <a:xfrm>
            <a:off x="4405294" y="4707397"/>
            <a:ext cx="1822912" cy="962795"/>
          </a:xfrm>
          <a:prstGeom prst="rect">
            <a:avLst/>
          </a:prstGeom>
        </p:spPr>
      </p:pic>
      <p:sp>
        <p:nvSpPr>
          <p:cNvPr id="27" name="TextBox 26">
            <a:extLst>
              <a:ext uri="{FF2B5EF4-FFF2-40B4-BE49-F238E27FC236}">
                <a16:creationId xmlns:a16="http://schemas.microsoft.com/office/drawing/2014/main" id="{66740C29-B2F7-5C32-771F-FE0FCD580D66}"/>
              </a:ext>
            </a:extLst>
          </p:cNvPr>
          <p:cNvSpPr txBox="1"/>
          <p:nvPr/>
        </p:nvSpPr>
        <p:spPr>
          <a:xfrm>
            <a:off x="2031750" y="918650"/>
            <a:ext cx="3703320" cy="707886"/>
          </a:xfrm>
          <a:prstGeom prst="rect">
            <a:avLst/>
          </a:prstGeom>
          <a:noFill/>
        </p:spPr>
        <p:txBody>
          <a:bodyPr wrap="square" rtlCol="0">
            <a:spAutoFit/>
          </a:bodyPr>
          <a:lstStyle/>
          <a:p>
            <a:pPr defTabSz="667512">
              <a:spcAft>
                <a:spcPts val="600"/>
              </a:spcAft>
            </a:pPr>
            <a:r>
              <a:rPr lang="en-US" sz="4000" i="1" kern="1200" dirty="0">
                <a:solidFill>
                  <a:schemeClr val="accent2">
                    <a:lumMod val="75000"/>
                  </a:schemeClr>
                </a:solidFill>
                <a:latin typeface="+mn-lt"/>
                <a:ea typeface="+mn-ea"/>
                <a:cs typeface="+mn-cs"/>
              </a:rPr>
              <a:t>Brought to you by:  </a:t>
            </a:r>
          </a:p>
        </p:txBody>
      </p:sp>
    </p:spTree>
    <p:extLst>
      <p:ext uri="{BB962C8B-B14F-4D97-AF65-F5344CB8AC3E}">
        <p14:creationId xmlns:p14="http://schemas.microsoft.com/office/powerpoint/2010/main" val="1032650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F5D2C-D434-455A-B6C3-850F7B351D57}"/>
              </a:ext>
            </a:extLst>
          </p:cNvPr>
          <p:cNvSpPr>
            <a:spLocks noGrp="1"/>
          </p:cNvSpPr>
          <p:nvPr>
            <p:ph type="title"/>
          </p:nvPr>
        </p:nvSpPr>
        <p:spPr/>
        <p:txBody>
          <a:bodyPr/>
          <a:lstStyle/>
          <a:p>
            <a:r>
              <a:rPr lang="en-US" dirty="0"/>
              <a:t>Let’s go back to Psych 101 for a moment:</a:t>
            </a:r>
          </a:p>
        </p:txBody>
      </p:sp>
      <p:sp>
        <p:nvSpPr>
          <p:cNvPr id="3" name="Content Placeholder 2">
            <a:extLst>
              <a:ext uri="{FF2B5EF4-FFF2-40B4-BE49-F238E27FC236}">
                <a16:creationId xmlns:a16="http://schemas.microsoft.com/office/drawing/2014/main" id="{F43A4E31-5DAB-41AB-83B1-C4E10AAD72F4}"/>
              </a:ext>
            </a:extLst>
          </p:cNvPr>
          <p:cNvSpPr>
            <a:spLocks noGrp="1"/>
          </p:cNvSpPr>
          <p:nvPr>
            <p:ph idx="1"/>
          </p:nvPr>
        </p:nvSpPr>
        <p:spPr/>
        <p:txBody>
          <a:bodyPr/>
          <a:lstStyle/>
          <a:p>
            <a:r>
              <a:rPr lang="en-US" b="0" i="0" u="none" strike="noStrike" dirty="0">
                <a:solidFill>
                  <a:srgbClr val="1A0DAB"/>
                </a:solidFill>
                <a:effectLst/>
                <a:latin typeface="Roboto" panose="02000000000000000000" pitchFamily="2" charset="0"/>
              </a:rPr>
              <a:t>Operant conditioning</a:t>
            </a:r>
            <a:r>
              <a:rPr lang="en-US" b="0" i="0" dirty="0">
                <a:solidFill>
                  <a:srgbClr val="4D5156"/>
                </a:solidFill>
                <a:effectLst/>
                <a:latin typeface="Roboto" panose="02000000000000000000" pitchFamily="2" charset="0"/>
              </a:rPr>
              <a:t> is a learning method in which a specific behavior is associated with either a positive or negative consequence. Thus, this form of learning links the taking of certain voluntary actions with receiving either a reward or punishment, often to strengthen or weaken</a:t>
            </a:r>
            <a:r>
              <a:rPr lang="en-US" b="0" i="0" u="sng" dirty="0">
                <a:solidFill>
                  <a:srgbClr val="4D5156"/>
                </a:solidFill>
                <a:effectLst/>
                <a:latin typeface="Roboto" panose="02000000000000000000" pitchFamily="2" charset="0"/>
              </a:rPr>
              <a:t> voluntary </a:t>
            </a:r>
            <a:r>
              <a:rPr lang="en-US" b="0" i="0" dirty="0">
                <a:solidFill>
                  <a:srgbClr val="4D5156"/>
                </a:solidFill>
                <a:effectLst/>
                <a:latin typeface="Roboto" panose="02000000000000000000" pitchFamily="2" charset="0"/>
              </a:rPr>
              <a:t>behaviors. </a:t>
            </a:r>
          </a:p>
          <a:p>
            <a:pPr lvl="2"/>
            <a:r>
              <a:rPr lang="en-US" dirty="0">
                <a:solidFill>
                  <a:srgbClr val="4D5156"/>
                </a:solidFill>
                <a:latin typeface="Roboto" panose="02000000000000000000" pitchFamily="2" charset="0"/>
              </a:rPr>
              <a:t>Think BF Skinner....</a:t>
            </a:r>
            <a:endParaRPr lang="en-US" b="0" i="0" dirty="0">
              <a:solidFill>
                <a:srgbClr val="4D5156"/>
              </a:solidFill>
              <a:effectLst/>
              <a:latin typeface="Roboto" panose="02000000000000000000" pitchFamily="2" charset="0"/>
            </a:endParaRPr>
          </a:p>
          <a:p>
            <a:r>
              <a:rPr lang="en-US" dirty="0">
                <a:solidFill>
                  <a:srgbClr val="1A0DAB"/>
                </a:solidFill>
                <a:latin typeface="Roboto" panose="02000000000000000000" pitchFamily="2" charset="0"/>
              </a:rPr>
              <a:t>Classical conditioning </a:t>
            </a:r>
            <a:r>
              <a:rPr lang="en-US" dirty="0">
                <a:solidFill>
                  <a:srgbClr val="4D5156"/>
                </a:solidFill>
                <a:latin typeface="Roboto" panose="02000000000000000000" pitchFamily="2" charset="0"/>
              </a:rPr>
              <a:t>is a </a:t>
            </a:r>
            <a:r>
              <a:rPr lang="en-US" b="0" i="0" dirty="0">
                <a:solidFill>
                  <a:srgbClr val="4D5156"/>
                </a:solidFill>
                <a:effectLst/>
                <a:latin typeface="Roboto" panose="02000000000000000000" pitchFamily="2" charset="0"/>
              </a:rPr>
              <a:t>learning process focused more so on </a:t>
            </a:r>
            <a:r>
              <a:rPr lang="en-US" b="0" i="0" dirty="0">
                <a:solidFill>
                  <a:srgbClr val="4D5156"/>
                </a:solidFill>
                <a:effectLst/>
                <a:highlight>
                  <a:srgbClr val="FFFF00"/>
                </a:highlight>
                <a:latin typeface="Roboto" panose="02000000000000000000" pitchFamily="2" charset="0"/>
              </a:rPr>
              <a:t>involuntary behaviors, using associations with neutral stimuli to evoke a specific involuntary response.</a:t>
            </a:r>
          </a:p>
          <a:p>
            <a:pPr lvl="2"/>
            <a:r>
              <a:rPr lang="en-US" dirty="0">
                <a:solidFill>
                  <a:srgbClr val="4D5156"/>
                </a:solidFill>
                <a:latin typeface="Roboto" panose="02000000000000000000" pitchFamily="2" charset="0"/>
              </a:rPr>
              <a:t>Think Pavlov…..</a:t>
            </a:r>
            <a:endParaRPr lang="en-US" dirty="0"/>
          </a:p>
        </p:txBody>
      </p:sp>
    </p:spTree>
    <p:extLst>
      <p:ext uri="{BB962C8B-B14F-4D97-AF65-F5344CB8AC3E}">
        <p14:creationId xmlns:p14="http://schemas.microsoft.com/office/powerpoint/2010/main" val="4192605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F173D-9DD3-17CA-B167-785ACFA4602B}"/>
              </a:ext>
            </a:extLst>
          </p:cNvPr>
          <p:cNvSpPr>
            <a:spLocks noGrp="1"/>
          </p:cNvSpPr>
          <p:nvPr>
            <p:ph type="title"/>
          </p:nvPr>
        </p:nvSpPr>
        <p:spPr/>
        <p:txBody>
          <a:bodyPr/>
          <a:lstStyle/>
          <a:p>
            <a:r>
              <a:rPr lang="en-US" dirty="0"/>
              <a:t>Strategies for parents</a:t>
            </a:r>
          </a:p>
        </p:txBody>
      </p:sp>
      <p:sp>
        <p:nvSpPr>
          <p:cNvPr id="3" name="Text Placeholder 2">
            <a:extLst>
              <a:ext uri="{FF2B5EF4-FFF2-40B4-BE49-F238E27FC236}">
                <a16:creationId xmlns:a16="http://schemas.microsoft.com/office/drawing/2014/main" id="{8F0A958F-2E52-62C9-9947-19D344DDEF7D}"/>
              </a:ext>
            </a:extLst>
          </p:cNvPr>
          <p:cNvSpPr>
            <a:spLocks noGrp="1"/>
          </p:cNvSpPr>
          <p:nvPr>
            <p:ph type="body" idx="1"/>
          </p:nvPr>
        </p:nvSpPr>
        <p:spPr/>
        <p:txBody>
          <a:bodyPr>
            <a:normAutofit/>
          </a:bodyPr>
          <a:lstStyle/>
          <a:p>
            <a:r>
              <a:rPr lang="en-US" dirty="0"/>
              <a:t>2)  Understanding the on-line environment and its threats to children and youth  </a:t>
            </a:r>
          </a:p>
        </p:txBody>
      </p:sp>
    </p:spTree>
    <p:extLst>
      <p:ext uri="{BB962C8B-B14F-4D97-AF65-F5344CB8AC3E}">
        <p14:creationId xmlns:p14="http://schemas.microsoft.com/office/powerpoint/2010/main" val="63783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4" name="Rectangle 3">
            <a:extLst>
              <a:ext uri="{FF2B5EF4-FFF2-40B4-BE49-F238E27FC236}">
                <a16:creationId xmlns:a16="http://schemas.microsoft.com/office/drawing/2014/main" id="{9117A1E6-EBAE-EEE0-4C67-57196095EF2F}"/>
              </a:ext>
            </a:extLst>
          </p:cNvPr>
          <p:cNvSpPr/>
          <p:nvPr/>
        </p:nvSpPr>
        <p:spPr>
          <a:xfrm>
            <a:off x="461210" y="628316"/>
            <a:ext cx="11269578" cy="10427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Google Shape;112;p20"/>
          <p:cNvSpPr txBox="1">
            <a:spLocks noGrp="1"/>
          </p:cNvSpPr>
          <p:nvPr>
            <p:ph type="title"/>
          </p:nvPr>
        </p:nvSpPr>
        <p:spPr>
          <a:xfrm>
            <a:off x="462389" y="571542"/>
            <a:ext cx="8286064" cy="763600"/>
          </a:xfrm>
          <a:prstGeom prst="rect">
            <a:avLst/>
          </a:prstGeom>
        </p:spPr>
        <p:txBody>
          <a:bodyPr spcFirstLastPara="1" wrap="square" lIns="121900" tIns="121900" rIns="121900" bIns="121900" anchor="t" anchorCtr="0">
            <a:noAutofit/>
          </a:bodyPr>
          <a:lstStyle/>
          <a:p>
            <a:pPr>
              <a:buSzPts val="990"/>
            </a:pPr>
            <a:r>
              <a:rPr lang="en" sz="6000" dirty="0">
                <a:latin typeface="Gill Sans MT"/>
                <a:ea typeface="Times New Roman"/>
                <a:cs typeface="Times New Roman"/>
                <a:sym typeface="Times New Roman"/>
              </a:rPr>
              <a:t>Educate</a:t>
            </a:r>
            <a:endParaRPr lang="en-US" sz="7200" b="1" dirty="0">
              <a:latin typeface="Gill Sans MT"/>
              <a:ea typeface="Times New Roman"/>
              <a:cs typeface="Times New Roman"/>
            </a:endParaRPr>
          </a:p>
        </p:txBody>
      </p:sp>
      <p:sp>
        <p:nvSpPr>
          <p:cNvPr id="113" name="Google Shape;113;p20"/>
          <p:cNvSpPr txBox="1">
            <a:spLocks noGrp="1"/>
          </p:cNvSpPr>
          <p:nvPr>
            <p:ph type="body" idx="1"/>
          </p:nvPr>
        </p:nvSpPr>
        <p:spPr>
          <a:xfrm>
            <a:off x="356275" y="1676314"/>
            <a:ext cx="10918315" cy="4812464"/>
          </a:xfrm>
          <a:prstGeom prst="rect">
            <a:avLst/>
          </a:prstGeom>
        </p:spPr>
        <p:txBody>
          <a:bodyPr spcFirstLastPara="1" vert="horz" wrap="square" lIns="121900" tIns="121900" rIns="121900" bIns="121900" rtlCol="0" anchor="t" anchorCtr="0">
            <a:noAutofit/>
          </a:bodyPr>
          <a:lstStyle/>
          <a:p>
            <a:pPr marL="0" indent="0">
              <a:buNone/>
            </a:pPr>
            <a:r>
              <a:rPr lang="en" b="1" dirty="0">
                <a:solidFill>
                  <a:schemeClr val="dk1"/>
                </a:solidFill>
                <a:latin typeface="Gill Sans MT"/>
                <a:ea typeface="Times New Roman"/>
                <a:cs typeface="Times New Roman"/>
                <a:sym typeface="Times New Roman"/>
              </a:rPr>
              <a:t>Parents/caregivers may take the step to educate themselves first:</a:t>
            </a:r>
            <a:endParaRPr lang="en-US" b="1">
              <a:solidFill>
                <a:schemeClr val="dk1"/>
              </a:solidFill>
              <a:latin typeface="Gill Sans MT"/>
              <a:ea typeface="Times New Roman"/>
              <a:cs typeface="Times New Roman"/>
            </a:endParaRPr>
          </a:p>
          <a:p>
            <a:pPr marL="608965" indent="-417195">
              <a:lnSpc>
                <a:spcPct val="170000"/>
              </a:lnSpc>
              <a:spcBef>
                <a:spcPts val="1600"/>
              </a:spcBef>
              <a:buClr>
                <a:schemeClr val="dk1"/>
              </a:buClr>
              <a:buSzPct val="100000"/>
              <a:buFont typeface="Times New Roman"/>
              <a:buChar char="●"/>
            </a:pPr>
            <a:r>
              <a:rPr lang="en" dirty="0">
                <a:solidFill>
                  <a:schemeClr val="dk1"/>
                </a:solidFill>
                <a:latin typeface="Gill Sans MT"/>
                <a:ea typeface="Times New Roman"/>
                <a:cs typeface="Times New Roman"/>
                <a:sym typeface="Times New Roman"/>
              </a:rPr>
              <a:t>Search online for articles about kids and social media - read and learn!</a:t>
            </a:r>
            <a:endParaRPr>
              <a:solidFill>
                <a:schemeClr val="dk1"/>
              </a:solidFill>
              <a:latin typeface="Gill Sans MT"/>
              <a:ea typeface="Times New Roman"/>
              <a:cs typeface="Times New Roman"/>
            </a:endParaRPr>
          </a:p>
          <a:p>
            <a:pPr marL="608965" indent="-417195">
              <a:lnSpc>
                <a:spcPct val="170000"/>
              </a:lnSpc>
              <a:buClr>
                <a:schemeClr val="dk1"/>
              </a:buClr>
              <a:buSzPct val="100000"/>
              <a:buFont typeface="Times New Roman"/>
              <a:buChar char="●"/>
            </a:pPr>
            <a:r>
              <a:rPr lang="en" dirty="0">
                <a:solidFill>
                  <a:schemeClr val="dk1"/>
                </a:solidFill>
                <a:latin typeface="Gill Sans MT"/>
                <a:ea typeface="Times New Roman"/>
                <a:cs typeface="Times New Roman"/>
                <a:sym typeface="Times New Roman"/>
              </a:rPr>
              <a:t>Talk to other parents about their experiences. </a:t>
            </a:r>
            <a:endParaRPr>
              <a:solidFill>
                <a:schemeClr val="dk1"/>
              </a:solidFill>
              <a:latin typeface="Gill Sans MT"/>
              <a:ea typeface="Times New Roman"/>
              <a:cs typeface="Times New Roman"/>
            </a:endParaRPr>
          </a:p>
          <a:p>
            <a:pPr marL="608965" indent="-417195">
              <a:lnSpc>
                <a:spcPct val="170000"/>
              </a:lnSpc>
              <a:buClr>
                <a:schemeClr val="dk1"/>
              </a:buClr>
              <a:buSzPct val="100000"/>
              <a:buFont typeface="Times New Roman"/>
              <a:buChar char="●"/>
            </a:pPr>
            <a:r>
              <a:rPr lang="en" dirty="0">
                <a:solidFill>
                  <a:schemeClr val="dk1"/>
                </a:solidFill>
                <a:latin typeface="Gill Sans MT"/>
                <a:ea typeface="Times New Roman"/>
                <a:cs typeface="Times New Roman"/>
                <a:sym typeface="Times New Roman"/>
              </a:rPr>
              <a:t>Try out some of the apps and </a:t>
            </a:r>
            <a:r>
              <a:rPr lang="en" i="1" dirty="0">
                <a:solidFill>
                  <a:schemeClr val="dk1"/>
                </a:solidFill>
                <a:latin typeface="Gill Sans MT"/>
                <a:ea typeface="Times New Roman"/>
                <a:cs typeface="Times New Roman"/>
                <a:sym typeface="Times New Roman"/>
              </a:rPr>
              <a:t>then</a:t>
            </a:r>
            <a:r>
              <a:rPr lang="en" dirty="0">
                <a:solidFill>
                  <a:schemeClr val="dk1"/>
                </a:solidFill>
                <a:latin typeface="Gill Sans MT"/>
                <a:ea typeface="Times New Roman"/>
                <a:cs typeface="Times New Roman"/>
                <a:sym typeface="Times New Roman"/>
              </a:rPr>
              <a:t> talk to their own child about how they are using that app.</a:t>
            </a:r>
            <a:endParaRPr>
              <a:solidFill>
                <a:schemeClr val="dk1"/>
              </a:solidFill>
              <a:latin typeface="Gill Sans MT"/>
              <a:ea typeface="Times New Roman"/>
              <a:cs typeface="Times New Roman"/>
            </a:endParaRPr>
          </a:p>
          <a:p>
            <a:pPr marL="0" indent="0">
              <a:spcBef>
                <a:spcPts val="1600"/>
              </a:spcBef>
              <a:buNone/>
            </a:pPr>
            <a:r>
              <a:rPr lang="en" b="1" dirty="0">
                <a:solidFill>
                  <a:schemeClr val="dk1"/>
                </a:solidFill>
                <a:latin typeface="Gill Sans MT"/>
                <a:ea typeface="Times New Roman"/>
                <a:cs typeface="Times New Roman"/>
                <a:sym typeface="Times New Roman"/>
              </a:rPr>
              <a:t>Parents/caregivers may then feel more comfortable educating their children:</a:t>
            </a:r>
            <a:endParaRPr b="1">
              <a:solidFill>
                <a:schemeClr val="dk1"/>
              </a:solidFill>
              <a:latin typeface="Gill Sans MT"/>
              <a:ea typeface="Times New Roman"/>
              <a:cs typeface="Times New Roman"/>
            </a:endParaRPr>
          </a:p>
          <a:p>
            <a:pPr marL="608965" indent="-417195">
              <a:lnSpc>
                <a:spcPct val="170000"/>
              </a:lnSpc>
              <a:spcBef>
                <a:spcPts val="1600"/>
              </a:spcBef>
              <a:buClr>
                <a:schemeClr val="dk1"/>
              </a:buClr>
              <a:buSzPct val="100000"/>
              <a:buFont typeface="Times New Roman"/>
              <a:buChar char="●"/>
            </a:pPr>
            <a:r>
              <a:rPr lang="en" dirty="0">
                <a:solidFill>
                  <a:schemeClr val="dk1"/>
                </a:solidFill>
                <a:latin typeface="Gill Sans MT"/>
                <a:ea typeface="Times New Roman"/>
                <a:cs typeface="Times New Roman"/>
                <a:sym typeface="Times New Roman"/>
              </a:rPr>
              <a:t>Use correct anatomical terms when referring to all body parts.</a:t>
            </a:r>
            <a:endParaRPr>
              <a:solidFill>
                <a:schemeClr val="dk1"/>
              </a:solidFill>
              <a:latin typeface="Gill Sans MT"/>
              <a:ea typeface="Times New Roman"/>
              <a:cs typeface="Times New Roman"/>
            </a:endParaRPr>
          </a:p>
          <a:p>
            <a:pPr marL="608965" indent="-417195">
              <a:lnSpc>
                <a:spcPct val="170000"/>
              </a:lnSpc>
              <a:buClr>
                <a:schemeClr val="dk1"/>
              </a:buClr>
              <a:buSzPct val="100000"/>
              <a:buFont typeface="Times New Roman"/>
              <a:buChar char="●"/>
            </a:pPr>
            <a:r>
              <a:rPr lang="en" dirty="0">
                <a:solidFill>
                  <a:schemeClr val="dk1"/>
                </a:solidFill>
                <a:latin typeface="Gill Sans MT"/>
                <a:ea typeface="Times New Roman"/>
                <a:cs typeface="Times New Roman"/>
                <a:sym typeface="Times New Roman"/>
              </a:rPr>
              <a:t>Talk about risks affiliated with sharing personal information &amp; photos online. Use real-life examples from the news &amp; media. </a:t>
            </a:r>
            <a:endParaRPr lang="en" dirty="0">
              <a:solidFill>
                <a:schemeClr val="dk1"/>
              </a:solidFill>
              <a:latin typeface="Gill Sans MT"/>
              <a:ea typeface="Times New Roman"/>
              <a:cs typeface="Times New Roman"/>
            </a:endParaRPr>
          </a:p>
          <a:p>
            <a:pPr marL="608965" indent="-417195">
              <a:lnSpc>
                <a:spcPct val="170000"/>
              </a:lnSpc>
              <a:buClr>
                <a:schemeClr val="dk1"/>
              </a:buClr>
              <a:buSzPct val="100000"/>
              <a:buFont typeface="Times New Roman"/>
              <a:buChar char="●"/>
            </a:pPr>
            <a:r>
              <a:rPr lang="en" dirty="0">
                <a:solidFill>
                  <a:schemeClr val="dk1"/>
                </a:solidFill>
                <a:latin typeface="Gill Sans MT"/>
                <a:ea typeface="Times New Roman"/>
                <a:cs typeface="Times New Roman"/>
                <a:sym typeface="Times New Roman"/>
              </a:rPr>
              <a:t>Set up a system to monitor their child and let them know you are doing just that. </a:t>
            </a:r>
            <a:endParaRPr>
              <a:solidFill>
                <a:schemeClr val="dk1"/>
              </a:solidFill>
              <a:latin typeface="Gill Sans MT"/>
              <a:ea typeface="Times New Roman"/>
              <a:cs typeface="Times New Roman"/>
            </a:endParaRPr>
          </a:p>
          <a:p>
            <a:pPr marL="608965" indent="-417195">
              <a:lnSpc>
                <a:spcPct val="170000"/>
              </a:lnSpc>
              <a:buClr>
                <a:schemeClr val="dk1"/>
              </a:buClr>
              <a:buSzPct val="100000"/>
              <a:buFont typeface="Times New Roman"/>
              <a:buChar char="●"/>
            </a:pPr>
            <a:r>
              <a:rPr lang="en" dirty="0">
                <a:solidFill>
                  <a:schemeClr val="dk1"/>
                </a:solidFill>
                <a:latin typeface="Gill Sans MT"/>
                <a:ea typeface="Times New Roman"/>
                <a:cs typeface="Times New Roman"/>
                <a:sym typeface="Times New Roman"/>
              </a:rPr>
              <a:t>Encourage their child’s school to help educate kids about social media use. </a:t>
            </a:r>
            <a:endParaRPr>
              <a:solidFill>
                <a:schemeClr val="dk1"/>
              </a:solidFill>
              <a:latin typeface="Gill Sans MT"/>
              <a:ea typeface="Times New Roman"/>
              <a:cs typeface="Times New Roman"/>
            </a:endParaRPr>
          </a:p>
          <a:p>
            <a:pPr marL="191770" indent="0">
              <a:buClr>
                <a:schemeClr val="dk1"/>
              </a:buClr>
              <a:buSzPct val="100000"/>
              <a:buNone/>
            </a:pPr>
            <a:endParaRPr lang="en" dirty="0">
              <a:solidFill>
                <a:schemeClr val="dk1"/>
              </a:solidFill>
              <a:latin typeface="Calibri"/>
              <a:ea typeface="Times New Roman"/>
              <a:cs typeface="Times New Roman"/>
            </a:endParaRPr>
          </a:p>
          <a:p>
            <a:pPr marL="0" indent="0">
              <a:spcBef>
                <a:spcPts val="1600"/>
              </a:spcBef>
              <a:buNone/>
            </a:pPr>
            <a:endParaRPr dirty="0">
              <a:latin typeface="Calibri"/>
            </a:endParaRPr>
          </a:p>
          <a:p>
            <a:pPr marL="0" indent="0">
              <a:spcBef>
                <a:spcPts val="1600"/>
              </a:spcBef>
              <a:spcAft>
                <a:spcPts val="1600"/>
              </a:spcAft>
              <a:buNone/>
            </a:pPr>
            <a:endParaRPr dirty="0">
              <a:latin typeface="Calibri"/>
            </a:endParaRPr>
          </a:p>
        </p:txBody>
      </p:sp>
    </p:spTree>
    <p:extLst>
      <p:ext uri="{BB962C8B-B14F-4D97-AF65-F5344CB8AC3E}">
        <p14:creationId xmlns:p14="http://schemas.microsoft.com/office/powerpoint/2010/main" val="434118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8" name="Rectangle 7">
            <a:extLst>
              <a:ext uri="{FF2B5EF4-FFF2-40B4-BE49-F238E27FC236}">
                <a16:creationId xmlns:a16="http://schemas.microsoft.com/office/drawing/2014/main" id="{A5565286-13B1-6B71-72E4-824D0C3549F7}"/>
              </a:ext>
            </a:extLst>
          </p:cNvPr>
          <p:cNvSpPr/>
          <p:nvPr/>
        </p:nvSpPr>
        <p:spPr>
          <a:xfrm>
            <a:off x="434307" y="612440"/>
            <a:ext cx="11281443" cy="103571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C244A"/>
              </a:solidFill>
            </a:endParaRPr>
          </a:p>
        </p:txBody>
      </p:sp>
      <p:sp>
        <p:nvSpPr>
          <p:cNvPr id="120" name="Google Shape;120;p21"/>
          <p:cNvSpPr txBox="1">
            <a:spLocks noGrp="1"/>
          </p:cNvSpPr>
          <p:nvPr>
            <p:ph type="title"/>
          </p:nvPr>
        </p:nvSpPr>
        <p:spPr>
          <a:xfrm>
            <a:off x="406075" y="288734"/>
            <a:ext cx="11360800" cy="763600"/>
          </a:xfrm>
          <a:prstGeom prst="rect">
            <a:avLst/>
          </a:prstGeom>
        </p:spPr>
        <p:txBody>
          <a:bodyPr spcFirstLastPara="1" wrap="square" lIns="121900" tIns="121900" rIns="121900" bIns="121900" anchor="t" anchorCtr="0">
            <a:noAutofit/>
          </a:bodyPr>
          <a:lstStyle/>
          <a:p>
            <a:pPr>
              <a:lnSpc>
                <a:spcPct val="150000"/>
              </a:lnSpc>
            </a:pPr>
            <a:r>
              <a:rPr lang="en" sz="5400" dirty="0">
                <a:latin typeface="Gill Sans MT"/>
                <a:ea typeface="Times New Roman"/>
                <a:cs typeface="Times New Roman"/>
                <a:sym typeface="Times New Roman"/>
              </a:rPr>
              <a:t>Communicate</a:t>
            </a:r>
            <a:endParaRPr lang="en-US" sz="5400" dirty="0">
              <a:latin typeface="Gill Sans MT"/>
              <a:ea typeface="Times New Roman"/>
              <a:cs typeface="Times New Roman"/>
            </a:endParaRPr>
          </a:p>
        </p:txBody>
      </p:sp>
      <p:sp>
        <p:nvSpPr>
          <p:cNvPr id="121" name="Google Shape;121;p21"/>
          <p:cNvSpPr txBox="1">
            <a:spLocks noGrp="1"/>
          </p:cNvSpPr>
          <p:nvPr>
            <p:ph type="body" idx="1"/>
          </p:nvPr>
        </p:nvSpPr>
        <p:spPr>
          <a:xfrm>
            <a:off x="300186" y="1576086"/>
            <a:ext cx="5864044" cy="4727711"/>
          </a:xfrm>
          <a:prstGeom prst="rect">
            <a:avLst/>
          </a:prstGeom>
        </p:spPr>
        <p:txBody>
          <a:bodyPr spcFirstLastPara="1" vert="horz" wrap="square" lIns="121900" tIns="121900" rIns="121900" bIns="121900" rtlCol="0" anchor="t" anchorCtr="0">
            <a:noAutofit/>
          </a:bodyPr>
          <a:lstStyle/>
          <a:p>
            <a:pPr marL="168910" indent="0">
              <a:lnSpc>
                <a:spcPct val="150000"/>
              </a:lnSpc>
              <a:buClr>
                <a:schemeClr val="dk1"/>
              </a:buClr>
              <a:buSzPts val="1600"/>
              <a:buNone/>
            </a:pPr>
            <a:r>
              <a:rPr lang="en" sz="2000" b="1" dirty="0">
                <a:solidFill>
                  <a:schemeClr val="dk1"/>
                </a:solidFill>
                <a:latin typeface="Gill Sans MT"/>
                <a:ea typeface="Times New Roman"/>
                <a:cs typeface="Times New Roman"/>
              </a:rPr>
              <a:t>Emphasize the importance of communication to parents/caregivers...</a:t>
            </a:r>
          </a:p>
          <a:p>
            <a:pPr marL="608965" indent="-440055">
              <a:lnSpc>
                <a:spcPct val="150000"/>
              </a:lnSpc>
              <a:buClr>
                <a:srgbClr val="000000"/>
              </a:buClr>
              <a:buSzPts val="1600"/>
              <a:buFont typeface="Times New Roman"/>
              <a:buChar char="●"/>
            </a:pPr>
            <a:r>
              <a:rPr lang="en" sz="2000" dirty="0">
                <a:solidFill>
                  <a:schemeClr val="dk1"/>
                </a:solidFill>
                <a:latin typeface="Gill Sans MT"/>
                <a:ea typeface="Times New Roman"/>
                <a:cs typeface="Times New Roman"/>
                <a:sym typeface="Times New Roman"/>
              </a:rPr>
              <a:t>Make communication a priority</a:t>
            </a:r>
            <a:endParaRPr lang="en-US" sz="2000" dirty="0">
              <a:solidFill>
                <a:schemeClr val="dk1"/>
              </a:solidFill>
              <a:latin typeface="Gill Sans MT"/>
              <a:ea typeface="Times New Roman"/>
              <a:cs typeface="Times New Roman"/>
            </a:endParaRPr>
          </a:p>
          <a:p>
            <a:pPr marL="608965" indent="-440055">
              <a:lnSpc>
                <a:spcPct val="150000"/>
              </a:lnSpc>
              <a:buClr>
                <a:schemeClr val="dk1"/>
              </a:buClr>
              <a:buSzPts val="1600"/>
              <a:buFont typeface="Times New Roman"/>
              <a:buChar char="●"/>
            </a:pPr>
            <a:r>
              <a:rPr lang="en" sz="2000" dirty="0">
                <a:solidFill>
                  <a:schemeClr val="dk1"/>
                </a:solidFill>
                <a:latin typeface="Gill Sans MT"/>
                <a:ea typeface="Times New Roman"/>
                <a:cs typeface="Times New Roman"/>
                <a:sym typeface="Times New Roman"/>
              </a:rPr>
              <a:t>Research shows that only 25% of children who receive online sexual solicitation tell a parent/caregiver</a:t>
            </a:r>
            <a:endParaRPr sz="2000">
              <a:solidFill>
                <a:schemeClr val="dk1"/>
              </a:solidFill>
              <a:latin typeface="Gill Sans MT"/>
              <a:ea typeface="Times New Roman"/>
              <a:cs typeface="Times New Roman"/>
            </a:endParaRPr>
          </a:p>
          <a:p>
            <a:pPr marL="608965" indent="-440055">
              <a:lnSpc>
                <a:spcPct val="150000"/>
              </a:lnSpc>
              <a:buClr>
                <a:schemeClr val="dk1"/>
              </a:buClr>
              <a:buSzPts val="1600"/>
              <a:buFont typeface="Times New Roman"/>
              <a:buChar char="●"/>
            </a:pPr>
            <a:r>
              <a:rPr lang="en" sz="2000" dirty="0">
                <a:solidFill>
                  <a:schemeClr val="dk1"/>
                </a:solidFill>
                <a:latin typeface="Gill Sans MT"/>
                <a:ea typeface="Times New Roman"/>
                <a:cs typeface="Times New Roman"/>
                <a:sym typeface="Times New Roman"/>
              </a:rPr>
              <a:t>One of the best things parents can do is ensure their child feels comfortable talking to them if they are ever approached in person or online</a:t>
            </a:r>
            <a:endParaRPr sz="2000">
              <a:solidFill>
                <a:schemeClr val="dk1"/>
              </a:solidFill>
              <a:latin typeface="Gill Sans MT"/>
              <a:ea typeface="Times New Roman"/>
              <a:cs typeface="Times New Roman"/>
            </a:endParaRPr>
          </a:p>
          <a:p>
            <a:pPr marL="608965" indent="-440055">
              <a:lnSpc>
                <a:spcPct val="150000"/>
              </a:lnSpc>
              <a:buClr>
                <a:srgbClr val="000000"/>
              </a:buClr>
              <a:buSzPts val="1600"/>
              <a:buFont typeface="Times New Roman"/>
              <a:buChar char="●"/>
            </a:pPr>
            <a:r>
              <a:rPr lang="en" sz="2000" dirty="0">
                <a:solidFill>
                  <a:schemeClr val="dk1"/>
                </a:solidFill>
                <a:latin typeface="Gill Sans MT"/>
                <a:ea typeface="Times New Roman"/>
                <a:cs typeface="Times New Roman"/>
              </a:rPr>
              <a:t>Never too soon to begin having these conversations</a:t>
            </a:r>
          </a:p>
          <a:p>
            <a:pPr marL="608965" indent="0">
              <a:lnSpc>
                <a:spcPct val="150000"/>
              </a:lnSpc>
              <a:buNone/>
            </a:pPr>
            <a:endParaRPr sz="1600">
              <a:solidFill>
                <a:schemeClr val="dk1"/>
              </a:solidFill>
              <a:highlight>
                <a:srgbClr val="FFFFFF"/>
              </a:highlight>
              <a:latin typeface="Times New Roman"/>
              <a:cs typeface="Times New Roman"/>
            </a:endParaRPr>
          </a:p>
          <a:p>
            <a:pPr marL="0" indent="0">
              <a:lnSpc>
                <a:spcPct val="150000"/>
              </a:lnSpc>
              <a:buNone/>
            </a:pPr>
            <a:endParaRPr lang="en-US" sz="1867">
              <a:solidFill>
                <a:schemeClr val="dk1"/>
              </a:solidFill>
            </a:endParaRPr>
          </a:p>
        </p:txBody>
      </p:sp>
      <p:sp>
        <p:nvSpPr>
          <p:cNvPr id="2" name="Speech Bubble: Oval 1">
            <a:extLst>
              <a:ext uri="{FF2B5EF4-FFF2-40B4-BE49-F238E27FC236}">
                <a16:creationId xmlns:a16="http://schemas.microsoft.com/office/drawing/2014/main" id="{963367B5-E2E4-8E38-381F-9EE775EED375}"/>
              </a:ext>
            </a:extLst>
          </p:cNvPr>
          <p:cNvSpPr/>
          <p:nvPr/>
        </p:nvSpPr>
        <p:spPr>
          <a:xfrm>
            <a:off x="6086475" y="1781175"/>
            <a:ext cx="3638550" cy="2257425"/>
          </a:xfrm>
          <a:prstGeom prst="wedgeEllipseCallou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Calibri Light"/>
                <a:ea typeface="Calibri Light"/>
                <a:cs typeface="Calibri Light"/>
              </a:rPr>
              <a:t>Hey, what's the deal with this Roblox game you like so much? How does it work?</a:t>
            </a:r>
          </a:p>
        </p:txBody>
      </p:sp>
      <p:sp>
        <p:nvSpPr>
          <p:cNvPr id="3" name="Speech Bubble: Oval 2">
            <a:extLst>
              <a:ext uri="{FF2B5EF4-FFF2-40B4-BE49-F238E27FC236}">
                <a16:creationId xmlns:a16="http://schemas.microsoft.com/office/drawing/2014/main" id="{6312C0AE-BA26-0F7C-51EA-8B9BCEE07196}"/>
              </a:ext>
            </a:extLst>
          </p:cNvPr>
          <p:cNvSpPr/>
          <p:nvPr/>
        </p:nvSpPr>
        <p:spPr>
          <a:xfrm flipH="1">
            <a:off x="8601075" y="3333750"/>
            <a:ext cx="2800350" cy="1733550"/>
          </a:xfrm>
          <a:prstGeom prst="wedgeEllipseCallou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alibri Light"/>
                <a:ea typeface="Calibri"/>
                <a:cs typeface="Calibri"/>
              </a:rPr>
              <a:t>I play games with friends, dress-up my avatar, and collect tokens!</a:t>
            </a:r>
            <a:endParaRPr lang="en-US" sz="2000" dirty="0">
              <a:latin typeface="Calibri Light"/>
            </a:endParaRPr>
          </a:p>
        </p:txBody>
      </p:sp>
      <p:pic>
        <p:nvPicPr>
          <p:cNvPr id="4" name="Picture 3" descr="Businessman taking notes">
            <a:extLst>
              <a:ext uri="{FF2B5EF4-FFF2-40B4-BE49-F238E27FC236}">
                <a16:creationId xmlns:a16="http://schemas.microsoft.com/office/drawing/2014/main" id="{B4832C2C-CF07-5742-6D3A-967F0312EB36}"/>
              </a:ext>
            </a:extLst>
          </p:cNvPr>
          <p:cNvPicPr>
            <a:picLocks noChangeAspect="1"/>
          </p:cNvPicPr>
          <p:nvPr/>
        </p:nvPicPr>
        <p:blipFill>
          <a:blip r:embed="rId3"/>
          <a:stretch>
            <a:fillRect/>
          </a:stretch>
        </p:blipFill>
        <p:spPr>
          <a:xfrm>
            <a:off x="6287854" y="4105275"/>
            <a:ext cx="959317" cy="2628900"/>
          </a:xfrm>
          <a:prstGeom prst="rect">
            <a:avLst/>
          </a:prstGeom>
        </p:spPr>
      </p:pic>
      <p:pic>
        <p:nvPicPr>
          <p:cNvPr id="5" name="Picture 4" descr="Young girl raising finger">
            <a:extLst>
              <a:ext uri="{FF2B5EF4-FFF2-40B4-BE49-F238E27FC236}">
                <a16:creationId xmlns:a16="http://schemas.microsoft.com/office/drawing/2014/main" id="{68A05F55-9B27-408B-FC44-60EA273E0EA3}"/>
              </a:ext>
            </a:extLst>
          </p:cNvPr>
          <p:cNvPicPr>
            <a:picLocks noChangeAspect="1"/>
          </p:cNvPicPr>
          <p:nvPr/>
        </p:nvPicPr>
        <p:blipFill>
          <a:blip r:embed="rId4"/>
          <a:stretch>
            <a:fillRect/>
          </a:stretch>
        </p:blipFill>
        <p:spPr>
          <a:xfrm>
            <a:off x="10702849" y="4781550"/>
            <a:ext cx="758977" cy="1952624"/>
          </a:xfrm>
          <a:prstGeom prst="rect">
            <a:avLst/>
          </a:prstGeom>
        </p:spPr>
      </p:pic>
    </p:spTree>
    <p:extLst>
      <p:ext uri="{BB962C8B-B14F-4D97-AF65-F5344CB8AC3E}">
        <p14:creationId xmlns:p14="http://schemas.microsoft.com/office/powerpoint/2010/main" val="1202748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9" name="Google Shape;129;p22"/>
          <p:cNvSpPr txBox="1">
            <a:spLocks noGrp="1"/>
          </p:cNvSpPr>
          <p:nvPr>
            <p:ph type="body" idx="1"/>
          </p:nvPr>
        </p:nvSpPr>
        <p:spPr>
          <a:xfrm>
            <a:off x="229988" y="1877076"/>
            <a:ext cx="8382612" cy="4584792"/>
          </a:xfrm>
          <a:prstGeom prst="rect">
            <a:avLst/>
          </a:prstGeom>
        </p:spPr>
        <p:txBody>
          <a:bodyPr spcFirstLastPara="1" vert="horz" wrap="square" lIns="121900" tIns="121900" rIns="121900" bIns="121900" rtlCol="0" anchor="t" anchorCtr="0">
            <a:noAutofit/>
          </a:bodyPr>
          <a:lstStyle/>
          <a:p>
            <a:pPr marL="186055" indent="0">
              <a:lnSpc>
                <a:spcPct val="150000"/>
              </a:lnSpc>
              <a:buClr>
                <a:schemeClr val="dk1"/>
              </a:buClr>
              <a:buSzPts val="1400"/>
              <a:buNone/>
            </a:pPr>
            <a:r>
              <a:rPr lang="en" sz="2000" b="1" dirty="0">
                <a:solidFill>
                  <a:schemeClr val="tx1"/>
                </a:solidFill>
                <a:latin typeface="Gill Sans MT"/>
                <a:ea typeface="Times New Roman"/>
                <a:cs typeface="Times New Roman"/>
              </a:rPr>
              <a:t>Parents/caregivers should strive to be seen as the primary "helper" for their child...</a:t>
            </a:r>
          </a:p>
          <a:p>
            <a:pPr marL="608965" indent="-422910">
              <a:lnSpc>
                <a:spcPct val="150000"/>
              </a:lnSpc>
              <a:buClr>
                <a:srgbClr val="000000"/>
              </a:buClr>
              <a:buSzPts val="1400"/>
              <a:buFont typeface="Times New Roman"/>
              <a:buChar char="●"/>
            </a:pPr>
            <a:r>
              <a:rPr lang="en" sz="2000" dirty="0">
                <a:solidFill>
                  <a:schemeClr val="tx1"/>
                </a:solidFill>
                <a:latin typeface="Gill Sans MT"/>
                <a:ea typeface="Times New Roman"/>
                <a:cs typeface="Times New Roman"/>
                <a:sym typeface="Times New Roman"/>
              </a:rPr>
              <a:t>It is important for your child to understand that if they are ever in an unsafe or dangerous situation, they can come to you for help.</a:t>
            </a:r>
            <a:endParaRPr lang="en-US" sz="2000" dirty="0">
              <a:solidFill>
                <a:schemeClr val="tx1"/>
              </a:solidFill>
              <a:latin typeface="Gill Sans MT"/>
              <a:ea typeface="Times New Roman"/>
              <a:cs typeface="Times New Roman"/>
            </a:endParaRPr>
          </a:p>
          <a:p>
            <a:pPr marL="608965" indent="-422910">
              <a:lnSpc>
                <a:spcPct val="150000"/>
              </a:lnSpc>
              <a:buClr>
                <a:schemeClr val="dk1"/>
              </a:buClr>
              <a:buSzPts val="1400"/>
              <a:buFont typeface="Times New Roman"/>
              <a:buChar char="●"/>
            </a:pPr>
            <a:r>
              <a:rPr lang="en" sz="2000" dirty="0">
                <a:solidFill>
                  <a:schemeClr val="tx1"/>
                </a:solidFill>
                <a:latin typeface="Gill Sans MT"/>
                <a:ea typeface="Times New Roman"/>
                <a:cs typeface="Times New Roman"/>
                <a:sym typeface="Times New Roman"/>
              </a:rPr>
              <a:t>Tell your child if they get in trouble, you will help them and stand by their side. </a:t>
            </a:r>
            <a:endParaRPr sz="2000" dirty="0">
              <a:solidFill>
                <a:schemeClr val="tx1"/>
              </a:solidFill>
              <a:latin typeface="Gill Sans MT"/>
              <a:ea typeface="Times New Roman"/>
              <a:cs typeface="Times New Roman"/>
            </a:endParaRPr>
          </a:p>
          <a:p>
            <a:pPr marL="608965" indent="-422910">
              <a:lnSpc>
                <a:spcPct val="150000"/>
              </a:lnSpc>
              <a:buClr>
                <a:schemeClr val="dk1"/>
              </a:buClr>
              <a:buSzPts val="1400"/>
              <a:buFont typeface="Times New Roman"/>
              <a:buChar char="●"/>
            </a:pPr>
            <a:r>
              <a:rPr lang="en" sz="2000" dirty="0">
                <a:solidFill>
                  <a:schemeClr val="tx1"/>
                </a:solidFill>
                <a:latin typeface="Gill Sans MT"/>
                <a:ea typeface="Times New Roman"/>
                <a:cs typeface="Times New Roman"/>
                <a:sym typeface="Times New Roman"/>
              </a:rPr>
              <a:t>Tell your child that if a friend is in trouble, to tell you or another adult. </a:t>
            </a:r>
            <a:endParaRPr lang="en" sz="2000" dirty="0">
              <a:solidFill>
                <a:schemeClr val="tx1"/>
              </a:solidFill>
              <a:latin typeface="Gill Sans MT"/>
              <a:ea typeface="Times New Roman"/>
              <a:cs typeface="Times New Roman"/>
            </a:endParaRPr>
          </a:p>
          <a:p>
            <a:pPr marL="608965" indent="-422910">
              <a:lnSpc>
                <a:spcPct val="150000"/>
              </a:lnSpc>
              <a:buClr>
                <a:schemeClr val="dk1"/>
              </a:buClr>
              <a:buSzPts val="1400"/>
              <a:buFont typeface="Times New Roman"/>
              <a:buChar char="●"/>
            </a:pPr>
            <a:r>
              <a:rPr lang="en" sz="2000" dirty="0">
                <a:solidFill>
                  <a:schemeClr val="tx1"/>
                </a:solidFill>
                <a:latin typeface="Gill Sans MT"/>
                <a:ea typeface="Times New Roman"/>
                <a:cs typeface="Times New Roman"/>
                <a:sym typeface="Times New Roman"/>
              </a:rPr>
              <a:t>Teach your child to report to an adult inappropriate images and posts, and to never, ever repost or forward them.</a:t>
            </a:r>
            <a:endParaRPr sz="2000" dirty="0">
              <a:solidFill>
                <a:schemeClr val="tx1"/>
              </a:solidFill>
              <a:latin typeface="Gill Sans MT"/>
              <a:ea typeface="Times New Roman"/>
              <a:cs typeface="Times New Roman"/>
            </a:endParaRPr>
          </a:p>
        </p:txBody>
      </p:sp>
      <p:sp>
        <p:nvSpPr>
          <p:cNvPr id="3" name="Title 2">
            <a:extLst>
              <a:ext uri="{FF2B5EF4-FFF2-40B4-BE49-F238E27FC236}">
                <a16:creationId xmlns:a16="http://schemas.microsoft.com/office/drawing/2014/main" id="{BFF78F1C-C8AE-2FEE-4B99-E931B11A3F52}"/>
              </a:ext>
            </a:extLst>
          </p:cNvPr>
          <p:cNvSpPr>
            <a:spLocks noGrp="1"/>
          </p:cNvSpPr>
          <p:nvPr>
            <p:ph type="title"/>
          </p:nvPr>
        </p:nvSpPr>
        <p:spPr/>
        <p:txBody>
          <a:bodyPr/>
          <a:lstStyle/>
          <a:p>
            <a:endParaRPr lang="en-US"/>
          </a:p>
        </p:txBody>
      </p:sp>
      <p:sp>
        <p:nvSpPr>
          <p:cNvPr id="5" name="Rectangle 4">
            <a:extLst>
              <a:ext uri="{FF2B5EF4-FFF2-40B4-BE49-F238E27FC236}">
                <a16:creationId xmlns:a16="http://schemas.microsoft.com/office/drawing/2014/main" id="{A2DCD44E-C804-1CA1-3B02-9B614EC87078}"/>
              </a:ext>
            </a:extLst>
          </p:cNvPr>
          <p:cNvSpPr/>
          <p:nvPr/>
        </p:nvSpPr>
        <p:spPr>
          <a:xfrm>
            <a:off x="461210" y="628316"/>
            <a:ext cx="11269578" cy="10427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12;p20">
            <a:extLst>
              <a:ext uri="{FF2B5EF4-FFF2-40B4-BE49-F238E27FC236}">
                <a16:creationId xmlns:a16="http://schemas.microsoft.com/office/drawing/2014/main" id="{76EB1018-4B04-9574-B4C8-A555BEA25C2B}"/>
              </a:ext>
            </a:extLst>
          </p:cNvPr>
          <p:cNvSpPr txBox="1">
            <a:spLocks/>
          </p:cNvSpPr>
          <p:nvPr/>
        </p:nvSpPr>
        <p:spPr>
          <a:xfrm>
            <a:off x="462389" y="571542"/>
            <a:ext cx="8286064" cy="763600"/>
          </a:xfrm>
          <a:prstGeom prst="rect">
            <a:avLst/>
          </a:prstGeom>
        </p:spPr>
        <p:txBody>
          <a:bodyPr spcFirstLastPara="1" vert="horz" wrap="square" lIns="121900" tIns="121900" rIns="121900" bIns="121900" rtlCol="0" anchor="t" anchorCtr="0">
            <a:noAutofit/>
          </a:bodyPr>
          <a:lstStyle>
            <a:lvl1pPr lvl="0" algn="l" defTabSz="457200" rtl="0" eaLnBrk="1" latinLnBrk="0" hangingPunct="1">
              <a:spcBef>
                <a:spcPts val="0"/>
              </a:spcBef>
              <a:spcAft>
                <a:spcPts val="0"/>
              </a:spcAft>
              <a:buSzPts val="2800"/>
              <a:buNone/>
              <a:defRPr sz="2800" b="0" kern="1200" cap="all">
                <a:solidFill>
                  <a:schemeClr val="bg1"/>
                </a:solidFill>
                <a:latin typeface="+mj-lt"/>
                <a:ea typeface="+mj-ea"/>
                <a:cs typeface="+mj-cs"/>
              </a:defRPr>
            </a:lvl1pPr>
            <a:lvl2pPr lvl="1" rtl="0" eaLnBrk="1" hangingPunct="1">
              <a:spcBef>
                <a:spcPts val="0"/>
              </a:spcBef>
              <a:spcAft>
                <a:spcPts val="0"/>
              </a:spcAft>
              <a:buSzPts val="2800"/>
              <a:buNone/>
              <a:defRPr>
                <a:solidFill>
                  <a:schemeClr val="tx2"/>
                </a:solidFill>
              </a:defRPr>
            </a:lvl2pPr>
            <a:lvl3pPr lvl="2" rtl="0" eaLnBrk="1" hangingPunct="1">
              <a:spcBef>
                <a:spcPts val="0"/>
              </a:spcBef>
              <a:spcAft>
                <a:spcPts val="0"/>
              </a:spcAft>
              <a:buSzPts val="2800"/>
              <a:buNone/>
              <a:defRPr>
                <a:solidFill>
                  <a:schemeClr val="tx2"/>
                </a:solidFill>
              </a:defRPr>
            </a:lvl3pPr>
            <a:lvl4pPr lvl="3" rtl="0" eaLnBrk="1" hangingPunct="1">
              <a:spcBef>
                <a:spcPts val="0"/>
              </a:spcBef>
              <a:spcAft>
                <a:spcPts val="0"/>
              </a:spcAft>
              <a:buSzPts val="2800"/>
              <a:buNone/>
              <a:defRPr>
                <a:solidFill>
                  <a:schemeClr val="tx2"/>
                </a:solidFill>
              </a:defRPr>
            </a:lvl4pPr>
            <a:lvl5pPr lvl="4" rtl="0" eaLnBrk="1" hangingPunct="1">
              <a:spcBef>
                <a:spcPts val="0"/>
              </a:spcBef>
              <a:spcAft>
                <a:spcPts val="0"/>
              </a:spcAft>
              <a:buSzPts val="2800"/>
              <a:buNone/>
              <a:defRPr>
                <a:solidFill>
                  <a:schemeClr val="tx2"/>
                </a:solidFill>
              </a:defRPr>
            </a:lvl5pPr>
            <a:lvl6pPr lvl="5" rtl="0" eaLnBrk="1" hangingPunct="1">
              <a:spcBef>
                <a:spcPts val="0"/>
              </a:spcBef>
              <a:spcAft>
                <a:spcPts val="0"/>
              </a:spcAft>
              <a:buSzPts val="2800"/>
              <a:buNone/>
              <a:defRPr>
                <a:solidFill>
                  <a:schemeClr val="tx2"/>
                </a:solidFill>
              </a:defRPr>
            </a:lvl6pPr>
            <a:lvl7pPr lvl="6" rtl="0" eaLnBrk="1" hangingPunct="1">
              <a:spcBef>
                <a:spcPts val="0"/>
              </a:spcBef>
              <a:spcAft>
                <a:spcPts val="0"/>
              </a:spcAft>
              <a:buSzPts val="2800"/>
              <a:buNone/>
              <a:defRPr>
                <a:solidFill>
                  <a:schemeClr val="tx2"/>
                </a:solidFill>
              </a:defRPr>
            </a:lvl7pPr>
            <a:lvl8pPr lvl="7" rtl="0" eaLnBrk="1" hangingPunct="1">
              <a:spcBef>
                <a:spcPts val="0"/>
              </a:spcBef>
              <a:spcAft>
                <a:spcPts val="0"/>
              </a:spcAft>
              <a:buSzPts val="2800"/>
              <a:buNone/>
              <a:defRPr>
                <a:solidFill>
                  <a:schemeClr val="tx2"/>
                </a:solidFill>
              </a:defRPr>
            </a:lvl8pPr>
            <a:lvl9pPr lvl="8" rtl="0" eaLnBrk="1" hangingPunct="1">
              <a:spcBef>
                <a:spcPts val="0"/>
              </a:spcBef>
              <a:spcAft>
                <a:spcPts val="0"/>
              </a:spcAft>
              <a:buSzPts val="2800"/>
              <a:buNone/>
              <a:defRPr>
                <a:solidFill>
                  <a:schemeClr val="tx2"/>
                </a:solidFill>
              </a:defRPr>
            </a:lvl9pPr>
          </a:lstStyle>
          <a:p>
            <a:pPr>
              <a:buSzPts val="990"/>
            </a:pPr>
            <a:r>
              <a:rPr lang="en" sz="6000" dirty="0">
                <a:latin typeface="Gill Sans MT"/>
                <a:ea typeface="Times New Roman"/>
                <a:cs typeface="Times New Roman"/>
                <a:sym typeface="Times New Roman"/>
              </a:rPr>
              <a:t>Help </a:t>
            </a:r>
            <a:endParaRPr lang="en-US" sz="7200" b="1" dirty="0">
              <a:latin typeface="Gill Sans MT"/>
              <a:ea typeface="Times New Roman"/>
              <a:cs typeface="Times New Roman"/>
            </a:endParaRPr>
          </a:p>
        </p:txBody>
      </p:sp>
      <p:sp>
        <p:nvSpPr>
          <p:cNvPr id="2" name="Rectangle 1">
            <a:extLst>
              <a:ext uri="{FF2B5EF4-FFF2-40B4-BE49-F238E27FC236}">
                <a16:creationId xmlns:a16="http://schemas.microsoft.com/office/drawing/2014/main" id="{C4B442CD-C4FF-BEDE-C2B5-B1DBBB07A602}"/>
              </a:ext>
            </a:extLst>
          </p:cNvPr>
          <p:cNvSpPr/>
          <p:nvPr/>
        </p:nvSpPr>
        <p:spPr>
          <a:xfrm>
            <a:off x="9063079" y="2117415"/>
            <a:ext cx="2670371" cy="4005557"/>
          </a:xfrm>
          <a:prstGeom prst="rect">
            <a:avLst/>
          </a:prstGeom>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F15C180A-9234-53DE-41B5-6EE19D3D0B39}"/>
              </a:ext>
            </a:extLst>
          </p:cNvPr>
          <p:cNvSpPr txBox="1"/>
          <p:nvPr/>
        </p:nvSpPr>
        <p:spPr>
          <a:xfrm>
            <a:off x="9144000" y="2238797"/>
            <a:ext cx="2527412" cy="3506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REMEMBER!</a:t>
            </a:r>
            <a:r>
              <a:rPr lang="en-US" dirty="0"/>
              <a:t> </a:t>
            </a:r>
            <a:endParaRPr lang="en-US"/>
          </a:p>
          <a:p>
            <a:pPr algn="ctr"/>
            <a:endParaRPr lang="en-US" dirty="0"/>
          </a:p>
          <a:p>
            <a:pPr algn="ctr">
              <a:lnSpc>
                <a:spcPct val="150000"/>
              </a:lnSpc>
            </a:pPr>
            <a:r>
              <a:rPr lang="en-US" dirty="0"/>
              <a:t>ONLINE PREDATORS WILL COUNT ON A CHILD'S FEAR AND HESISTATION TO ASK THEIR PARENT/CAREGIVER FOR </a:t>
            </a:r>
            <a:r>
              <a:rPr lang="en-US" b="1" dirty="0"/>
              <a:t>HELP</a:t>
            </a:r>
          </a:p>
        </p:txBody>
      </p:sp>
    </p:spTree>
    <p:extLst>
      <p:ext uri="{BB962C8B-B14F-4D97-AF65-F5344CB8AC3E}">
        <p14:creationId xmlns:p14="http://schemas.microsoft.com/office/powerpoint/2010/main" val="408754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7" name="Google Shape;137;p23"/>
          <p:cNvSpPr txBox="1">
            <a:spLocks noGrp="1"/>
          </p:cNvSpPr>
          <p:nvPr>
            <p:ph type="body" idx="1"/>
          </p:nvPr>
        </p:nvSpPr>
        <p:spPr>
          <a:xfrm>
            <a:off x="415600" y="1857475"/>
            <a:ext cx="8287600" cy="4555200"/>
          </a:xfrm>
          <a:prstGeom prst="rect">
            <a:avLst/>
          </a:prstGeom>
        </p:spPr>
        <p:txBody>
          <a:bodyPr spcFirstLastPara="1" wrap="square" lIns="121900" tIns="121900" rIns="121900" bIns="121900" anchor="t" anchorCtr="0">
            <a:normAutofit lnSpcReduction="10000"/>
          </a:bodyPr>
          <a:lstStyle/>
          <a:p>
            <a:pPr marL="0" indent="0">
              <a:lnSpc>
                <a:spcPct val="150000"/>
              </a:lnSpc>
              <a:buNone/>
            </a:pPr>
            <a:r>
              <a:rPr lang="en" sz="2000" dirty="0">
                <a:solidFill>
                  <a:schemeClr val="tx1"/>
                </a:solidFill>
                <a:latin typeface="Gill Sans MT"/>
                <a:ea typeface="Times New Roman"/>
                <a:cs typeface="Times New Roman"/>
                <a:sym typeface="Times New Roman"/>
              </a:rPr>
              <a:t>Parents/caregivers are urged to observe their child's behavior...</a:t>
            </a:r>
            <a:endParaRPr lang="en-US" sz="2000" dirty="0">
              <a:solidFill>
                <a:schemeClr val="tx1"/>
              </a:solidFill>
              <a:latin typeface="Gill Sans MT"/>
              <a:ea typeface="Times New Roman"/>
              <a:cs typeface="Times New Roman"/>
            </a:endParaRPr>
          </a:p>
          <a:p>
            <a:pPr marL="608965" indent="-421005">
              <a:lnSpc>
                <a:spcPct val="150000"/>
              </a:lnSpc>
              <a:spcBef>
                <a:spcPts val="2267"/>
              </a:spcBef>
              <a:buClr>
                <a:srgbClr val="292929"/>
              </a:buClr>
              <a:buSzPct val="100000"/>
              <a:buFont typeface="Times New Roman"/>
              <a:buAutoNum type="arabicPeriod"/>
            </a:pPr>
            <a:r>
              <a:rPr lang="en" sz="2000" dirty="0">
                <a:solidFill>
                  <a:schemeClr val="tx1"/>
                </a:solidFill>
                <a:latin typeface="Gill Sans MT"/>
                <a:ea typeface="Times New Roman"/>
                <a:cs typeface="Times New Roman"/>
                <a:sym typeface="Times New Roman"/>
              </a:rPr>
              <a:t>Closing down the computer in your presence</a:t>
            </a:r>
            <a:endParaRPr sz="2000">
              <a:solidFill>
                <a:schemeClr val="tx1"/>
              </a:solidFill>
              <a:latin typeface="Gill Sans MT"/>
              <a:ea typeface="Times New Roman"/>
              <a:cs typeface="Times New Roman"/>
            </a:endParaRPr>
          </a:p>
          <a:p>
            <a:pPr marL="608965" indent="-421005">
              <a:lnSpc>
                <a:spcPct val="150000"/>
              </a:lnSpc>
              <a:buClr>
                <a:srgbClr val="292929"/>
              </a:buClr>
              <a:buSzPct val="100000"/>
              <a:buFont typeface="Times New Roman"/>
              <a:buAutoNum type="arabicPeriod"/>
            </a:pPr>
            <a:r>
              <a:rPr lang="en" sz="2000" dirty="0">
                <a:solidFill>
                  <a:schemeClr val="tx1"/>
                </a:solidFill>
                <a:latin typeface="Gill Sans MT"/>
                <a:ea typeface="Times New Roman"/>
                <a:cs typeface="Times New Roman"/>
                <a:sym typeface="Times New Roman"/>
              </a:rPr>
              <a:t>Not wanting to let you look at their phone</a:t>
            </a:r>
            <a:endParaRPr sz="2000">
              <a:solidFill>
                <a:schemeClr val="tx1"/>
              </a:solidFill>
              <a:latin typeface="Gill Sans MT"/>
              <a:ea typeface="Times New Roman"/>
              <a:cs typeface="Times New Roman"/>
            </a:endParaRPr>
          </a:p>
          <a:p>
            <a:pPr marL="608965" indent="-421005">
              <a:lnSpc>
                <a:spcPct val="150000"/>
              </a:lnSpc>
              <a:buClr>
                <a:srgbClr val="292929"/>
              </a:buClr>
              <a:buSzPct val="100000"/>
              <a:buFont typeface="Times New Roman"/>
              <a:buAutoNum type="arabicPeriod"/>
            </a:pPr>
            <a:r>
              <a:rPr lang="en" sz="2000" dirty="0">
                <a:solidFill>
                  <a:schemeClr val="tx1"/>
                </a:solidFill>
                <a:latin typeface="Gill Sans MT"/>
                <a:ea typeface="Times New Roman"/>
                <a:cs typeface="Times New Roman"/>
                <a:sym typeface="Times New Roman"/>
              </a:rPr>
              <a:t>Sleep deprivation signs (dark circles under the eyes, falling asleep at odd times)</a:t>
            </a:r>
            <a:endParaRPr sz="2000">
              <a:solidFill>
                <a:schemeClr val="tx1"/>
              </a:solidFill>
              <a:latin typeface="Gill Sans MT"/>
              <a:ea typeface="Times New Roman"/>
              <a:cs typeface="Times New Roman"/>
            </a:endParaRPr>
          </a:p>
          <a:p>
            <a:pPr marL="608965" indent="-421005">
              <a:lnSpc>
                <a:spcPct val="150000"/>
              </a:lnSpc>
              <a:buClr>
                <a:srgbClr val="292929"/>
              </a:buClr>
              <a:buSzPct val="100000"/>
              <a:buFont typeface="Times New Roman"/>
              <a:buAutoNum type="arabicPeriod"/>
            </a:pPr>
            <a:r>
              <a:rPr lang="en" sz="2000" dirty="0">
                <a:solidFill>
                  <a:schemeClr val="tx1"/>
                </a:solidFill>
                <a:latin typeface="Gill Sans MT"/>
                <a:ea typeface="Times New Roman"/>
                <a:cs typeface="Times New Roman"/>
                <a:sym typeface="Times New Roman"/>
              </a:rPr>
              <a:t>Social isolation</a:t>
            </a:r>
            <a:endParaRPr sz="2000">
              <a:solidFill>
                <a:schemeClr val="tx1"/>
              </a:solidFill>
              <a:latin typeface="Gill Sans MT"/>
              <a:ea typeface="Times New Roman"/>
              <a:cs typeface="Times New Roman"/>
            </a:endParaRPr>
          </a:p>
          <a:p>
            <a:pPr marL="608965" indent="-421005">
              <a:lnSpc>
                <a:spcPct val="150000"/>
              </a:lnSpc>
              <a:buClr>
                <a:srgbClr val="292929"/>
              </a:buClr>
              <a:buSzPct val="100000"/>
              <a:buFont typeface="Times New Roman"/>
              <a:buAutoNum type="arabicPeriod"/>
            </a:pPr>
            <a:r>
              <a:rPr lang="en" sz="2000" dirty="0">
                <a:solidFill>
                  <a:schemeClr val="tx1"/>
                </a:solidFill>
                <a:latin typeface="Gill Sans MT"/>
                <a:ea typeface="Times New Roman"/>
                <a:cs typeface="Times New Roman"/>
                <a:sym typeface="Times New Roman"/>
              </a:rPr>
              <a:t>Refusal to communicate with you</a:t>
            </a:r>
            <a:endParaRPr sz="2000">
              <a:solidFill>
                <a:schemeClr val="tx1"/>
              </a:solidFill>
              <a:latin typeface="Gill Sans MT"/>
              <a:ea typeface="Times New Roman"/>
              <a:cs typeface="Times New Roman"/>
            </a:endParaRPr>
          </a:p>
          <a:p>
            <a:pPr marL="608965" indent="-421005">
              <a:lnSpc>
                <a:spcPct val="150000"/>
              </a:lnSpc>
              <a:buClr>
                <a:srgbClr val="292929"/>
              </a:buClr>
              <a:buSzPct val="100000"/>
              <a:buFont typeface="Times New Roman"/>
              <a:buAutoNum type="arabicPeriod"/>
            </a:pPr>
            <a:r>
              <a:rPr lang="en" sz="2000" dirty="0">
                <a:solidFill>
                  <a:schemeClr val="tx1"/>
                </a:solidFill>
                <a:latin typeface="Gill Sans MT"/>
                <a:ea typeface="Times New Roman"/>
                <a:cs typeface="Times New Roman"/>
                <a:sym typeface="Times New Roman"/>
              </a:rPr>
              <a:t>Skittishness</a:t>
            </a:r>
            <a:endParaRPr sz="2000">
              <a:solidFill>
                <a:schemeClr val="tx1"/>
              </a:solidFill>
              <a:latin typeface="Gill Sans MT"/>
              <a:ea typeface="Times New Roman"/>
              <a:cs typeface="Times New Roman"/>
            </a:endParaRPr>
          </a:p>
          <a:p>
            <a:pPr marL="608965" indent="-421005">
              <a:lnSpc>
                <a:spcPct val="150000"/>
              </a:lnSpc>
              <a:buClr>
                <a:srgbClr val="292929"/>
              </a:buClr>
              <a:buSzPct val="100000"/>
              <a:buFont typeface="Times New Roman"/>
              <a:buAutoNum type="arabicPeriod"/>
            </a:pPr>
            <a:r>
              <a:rPr lang="en" sz="2000" dirty="0">
                <a:solidFill>
                  <a:schemeClr val="tx1"/>
                </a:solidFill>
                <a:latin typeface="Gill Sans MT"/>
                <a:ea typeface="Times New Roman"/>
                <a:cs typeface="Times New Roman"/>
                <a:sym typeface="Times New Roman"/>
              </a:rPr>
              <a:t>Changed passwords or suddenly deleted accounts</a:t>
            </a:r>
            <a:endParaRPr sz="2000" dirty="0">
              <a:solidFill>
                <a:schemeClr val="tx1"/>
              </a:solidFill>
              <a:latin typeface="Gill Sans MT"/>
              <a:ea typeface="Times New Roman"/>
              <a:cs typeface="Times New Roman"/>
            </a:endParaRPr>
          </a:p>
          <a:p>
            <a:pPr marL="608965" indent="0">
              <a:lnSpc>
                <a:spcPct val="150000"/>
              </a:lnSpc>
              <a:buNone/>
            </a:pPr>
            <a:endParaRPr sz="1600" dirty="0">
              <a:solidFill>
                <a:schemeClr val="dk1"/>
              </a:solidFill>
              <a:highlight>
                <a:srgbClr val="FFFFFF"/>
              </a:highlight>
              <a:latin typeface="Calibri"/>
              <a:ea typeface="Times New Roman"/>
              <a:cs typeface="Times New Roman"/>
            </a:endParaRPr>
          </a:p>
          <a:p>
            <a:pPr marL="0" indent="0">
              <a:lnSpc>
                <a:spcPct val="150000"/>
              </a:lnSpc>
              <a:buNone/>
            </a:pPr>
            <a:endParaRPr sz="1867" dirty="0">
              <a:solidFill>
                <a:schemeClr val="dk1"/>
              </a:solidFill>
              <a:latin typeface="Calibri"/>
            </a:endParaRPr>
          </a:p>
        </p:txBody>
      </p:sp>
      <p:sp>
        <p:nvSpPr>
          <p:cNvPr id="3" name="Title 2">
            <a:extLst>
              <a:ext uri="{FF2B5EF4-FFF2-40B4-BE49-F238E27FC236}">
                <a16:creationId xmlns:a16="http://schemas.microsoft.com/office/drawing/2014/main" id="{D9B33734-2E9C-82D4-4998-87BBD733B1DC}"/>
              </a:ext>
            </a:extLst>
          </p:cNvPr>
          <p:cNvSpPr>
            <a:spLocks noGrp="1"/>
          </p:cNvSpPr>
          <p:nvPr>
            <p:ph type="title"/>
          </p:nvPr>
        </p:nvSpPr>
        <p:spPr/>
        <p:txBody>
          <a:bodyPr/>
          <a:lstStyle/>
          <a:p>
            <a:endParaRPr lang="en-US"/>
          </a:p>
        </p:txBody>
      </p:sp>
      <p:sp>
        <p:nvSpPr>
          <p:cNvPr id="5" name="Rectangle 4">
            <a:extLst>
              <a:ext uri="{FF2B5EF4-FFF2-40B4-BE49-F238E27FC236}">
                <a16:creationId xmlns:a16="http://schemas.microsoft.com/office/drawing/2014/main" id="{2103CE77-7D06-338E-C9F8-8CC65AC978CB}"/>
              </a:ext>
            </a:extLst>
          </p:cNvPr>
          <p:cNvSpPr/>
          <p:nvPr/>
        </p:nvSpPr>
        <p:spPr>
          <a:xfrm>
            <a:off x="461210" y="628316"/>
            <a:ext cx="11269578" cy="10427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12;p20">
            <a:extLst>
              <a:ext uri="{FF2B5EF4-FFF2-40B4-BE49-F238E27FC236}">
                <a16:creationId xmlns:a16="http://schemas.microsoft.com/office/drawing/2014/main" id="{4C4D3201-1C37-25DB-205B-3004B1BFBC82}"/>
              </a:ext>
            </a:extLst>
          </p:cNvPr>
          <p:cNvSpPr txBox="1">
            <a:spLocks/>
          </p:cNvSpPr>
          <p:nvPr/>
        </p:nvSpPr>
        <p:spPr>
          <a:xfrm>
            <a:off x="462389" y="571542"/>
            <a:ext cx="8286064" cy="763600"/>
          </a:xfrm>
          <a:prstGeom prst="rect">
            <a:avLst/>
          </a:prstGeom>
        </p:spPr>
        <p:txBody>
          <a:bodyPr spcFirstLastPara="1" vert="horz" wrap="square" lIns="121900" tIns="121900" rIns="121900" bIns="121900" rtlCol="0" anchor="t" anchorCtr="0">
            <a:noAutofit/>
          </a:bodyPr>
          <a:lstStyle>
            <a:lvl1pPr lvl="0" algn="l" defTabSz="457200" rtl="0" eaLnBrk="1" latinLnBrk="0" hangingPunct="1">
              <a:spcBef>
                <a:spcPts val="0"/>
              </a:spcBef>
              <a:spcAft>
                <a:spcPts val="0"/>
              </a:spcAft>
              <a:buSzPts val="2800"/>
              <a:buNone/>
              <a:defRPr sz="2800" b="0" kern="1200" cap="all">
                <a:solidFill>
                  <a:schemeClr val="bg1"/>
                </a:solidFill>
                <a:latin typeface="+mj-lt"/>
                <a:ea typeface="+mj-ea"/>
                <a:cs typeface="+mj-cs"/>
              </a:defRPr>
            </a:lvl1pPr>
            <a:lvl2pPr lvl="1" rtl="0" eaLnBrk="1" hangingPunct="1">
              <a:spcBef>
                <a:spcPts val="0"/>
              </a:spcBef>
              <a:spcAft>
                <a:spcPts val="0"/>
              </a:spcAft>
              <a:buSzPts val="2800"/>
              <a:buNone/>
              <a:defRPr>
                <a:solidFill>
                  <a:schemeClr val="tx2"/>
                </a:solidFill>
              </a:defRPr>
            </a:lvl2pPr>
            <a:lvl3pPr lvl="2" rtl="0" eaLnBrk="1" hangingPunct="1">
              <a:spcBef>
                <a:spcPts val="0"/>
              </a:spcBef>
              <a:spcAft>
                <a:spcPts val="0"/>
              </a:spcAft>
              <a:buSzPts val="2800"/>
              <a:buNone/>
              <a:defRPr>
                <a:solidFill>
                  <a:schemeClr val="tx2"/>
                </a:solidFill>
              </a:defRPr>
            </a:lvl3pPr>
            <a:lvl4pPr lvl="3" rtl="0" eaLnBrk="1" hangingPunct="1">
              <a:spcBef>
                <a:spcPts val="0"/>
              </a:spcBef>
              <a:spcAft>
                <a:spcPts val="0"/>
              </a:spcAft>
              <a:buSzPts val="2800"/>
              <a:buNone/>
              <a:defRPr>
                <a:solidFill>
                  <a:schemeClr val="tx2"/>
                </a:solidFill>
              </a:defRPr>
            </a:lvl4pPr>
            <a:lvl5pPr lvl="4" rtl="0" eaLnBrk="1" hangingPunct="1">
              <a:spcBef>
                <a:spcPts val="0"/>
              </a:spcBef>
              <a:spcAft>
                <a:spcPts val="0"/>
              </a:spcAft>
              <a:buSzPts val="2800"/>
              <a:buNone/>
              <a:defRPr>
                <a:solidFill>
                  <a:schemeClr val="tx2"/>
                </a:solidFill>
              </a:defRPr>
            </a:lvl5pPr>
            <a:lvl6pPr lvl="5" rtl="0" eaLnBrk="1" hangingPunct="1">
              <a:spcBef>
                <a:spcPts val="0"/>
              </a:spcBef>
              <a:spcAft>
                <a:spcPts val="0"/>
              </a:spcAft>
              <a:buSzPts val="2800"/>
              <a:buNone/>
              <a:defRPr>
                <a:solidFill>
                  <a:schemeClr val="tx2"/>
                </a:solidFill>
              </a:defRPr>
            </a:lvl6pPr>
            <a:lvl7pPr lvl="6" rtl="0" eaLnBrk="1" hangingPunct="1">
              <a:spcBef>
                <a:spcPts val="0"/>
              </a:spcBef>
              <a:spcAft>
                <a:spcPts val="0"/>
              </a:spcAft>
              <a:buSzPts val="2800"/>
              <a:buNone/>
              <a:defRPr>
                <a:solidFill>
                  <a:schemeClr val="tx2"/>
                </a:solidFill>
              </a:defRPr>
            </a:lvl7pPr>
            <a:lvl8pPr lvl="7" rtl="0" eaLnBrk="1" hangingPunct="1">
              <a:spcBef>
                <a:spcPts val="0"/>
              </a:spcBef>
              <a:spcAft>
                <a:spcPts val="0"/>
              </a:spcAft>
              <a:buSzPts val="2800"/>
              <a:buNone/>
              <a:defRPr>
                <a:solidFill>
                  <a:schemeClr val="tx2"/>
                </a:solidFill>
              </a:defRPr>
            </a:lvl8pPr>
            <a:lvl9pPr lvl="8" rtl="0" eaLnBrk="1" hangingPunct="1">
              <a:spcBef>
                <a:spcPts val="0"/>
              </a:spcBef>
              <a:spcAft>
                <a:spcPts val="0"/>
              </a:spcAft>
              <a:buSzPts val="2800"/>
              <a:buNone/>
              <a:defRPr>
                <a:solidFill>
                  <a:schemeClr val="tx2"/>
                </a:solidFill>
              </a:defRPr>
            </a:lvl9pPr>
          </a:lstStyle>
          <a:p>
            <a:pPr>
              <a:buSzPts val="990"/>
            </a:pPr>
            <a:r>
              <a:rPr lang="en" sz="6000" dirty="0">
                <a:latin typeface="Gill Sans MT"/>
                <a:ea typeface="Times New Roman"/>
                <a:cs typeface="Times New Roman"/>
                <a:sym typeface="Times New Roman"/>
              </a:rPr>
              <a:t>observe</a:t>
            </a:r>
            <a:endParaRPr lang="en-US" sz="7200" b="1" dirty="0">
              <a:latin typeface="Gill Sans MT"/>
              <a:ea typeface="Times New Roman"/>
              <a:cs typeface="Times New Roman"/>
            </a:endParaRPr>
          </a:p>
        </p:txBody>
      </p:sp>
      <p:sp>
        <p:nvSpPr>
          <p:cNvPr id="4" name="Rectangle 3">
            <a:extLst>
              <a:ext uri="{FF2B5EF4-FFF2-40B4-BE49-F238E27FC236}">
                <a16:creationId xmlns:a16="http://schemas.microsoft.com/office/drawing/2014/main" id="{4EA1FB8F-A856-E60A-DC2E-EB9F19A82928}"/>
              </a:ext>
            </a:extLst>
          </p:cNvPr>
          <p:cNvSpPr/>
          <p:nvPr/>
        </p:nvSpPr>
        <p:spPr>
          <a:xfrm>
            <a:off x="8885526" y="2117415"/>
            <a:ext cx="2847924" cy="4197906"/>
          </a:xfrm>
          <a:prstGeom prst="rect">
            <a:avLst/>
          </a:prstGeom>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7A3CEFDD-9EC1-0C8F-01F3-A3148F58ADDF}"/>
              </a:ext>
            </a:extLst>
          </p:cNvPr>
          <p:cNvSpPr txBox="1"/>
          <p:nvPr/>
        </p:nvSpPr>
        <p:spPr>
          <a:xfrm>
            <a:off x="9047825" y="2260991"/>
            <a:ext cx="2527412" cy="39215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REMIND PARENTS &amp; CAREGIVERS</a:t>
            </a:r>
          </a:p>
          <a:p>
            <a:pPr algn="ctr">
              <a:lnSpc>
                <a:spcPct val="150000"/>
              </a:lnSpc>
            </a:pPr>
            <a:r>
              <a:rPr lang="en-US"/>
              <a:t>TO CONSIDER THAT A </a:t>
            </a:r>
            <a:r>
              <a:rPr lang="en-US" dirty="0"/>
              <a:t>CHANGE IN THEIR CHILD'S BEHAVIOR, MOOD, OR ATTITUDE COULD BE CAUSED BY AN ONLINE INTERACTION OR </a:t>
            </a:r>
            <a:r>
              <a:rPr lang="en-US"/>
              <a:t>RELATIONSHIP </a:t>
            </a:r>
            <a:endParaRPr lang="en-US" dirty="0"/>
          </a:p>
        </p:txBody>
      </p:sp>
    </p:spTree>
    <p:extLst>
      <p:ext uri="{BB962C8B-B14F-4D97-AF65-F5344CB8AC3E}">
        <p14:creationId xmlns:p14="http://schemas.microsoft.com/office/powerpoint/2010/main" val="4113264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3" name="Rectangle 2">
            <a:extLst>
              <a:ext uri="{FF2B5EF4-FFF2-40B4-BE49-F238E27FC236}">
                <a16:creationId xmlns:a16="http://schemas.microsoft.com/office/drawing/2014/main" id="{E0FCEDA7-320E-3FE9-E24C-C0F5EFC56B12}"/>
              </a:ext>
            </a:extLst>
          </p:cNvPr>
          <p:cNvSpPr/>
          <p:nvPr/>
        </p:nvSpPr>
        <p:spPr>
          <a:xfrm>
            <a:off x="461210" y="628316"/>
            <a:ext cx="11269578" cy="10427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Google Shape;146;p24"/>
          <p:cNvSpPr txBox="1">
            <a:spLocks noGrp="1"/>
          </p:cNvSpPr>
          <p:nvPr>
            <p:ph type="title"/>
          </p:nvPr>
        </p:nvSpPr>
        <p:spPr>
          <a:xfrm>
            <a:off x="418125" y="627221"/>
            <a:ext cx="11360800" cy="763600"/>
          </a:xfrm>
          <a:prstGeom prst="rect">
            <a:avLst/>
          </a:prstGeom>
        </p:spPr>
        <p:txBody>
          <a:bodyPr spcFirstLastPara="1" wrap="square" lIns="121900" tIns="121900" rIns="121900" bIns="121900" anchor="t" anchorCtr="0">
            <a:noAutofit/>
          </a:bodyPr>
          <a:lstStyle/>
          <a:p>
            <a:pPr>
              <a:buSzPts val="990"/>
            </a:pPr>
            <a:r>
              <a:rPr lang="en" sz="4800" dirty="0">
                <a:latin typeface="Gill Sans MT"/>
                <a:ea typeface="Times New Roman"/>
                <a:cs typeface="Times New Roman"/>
                <a:sym typeface="Times New Roman"/>
              </a:rPr>
              <a:t>E.C.H.O. Review</a:t>
            </a:r>
            <a:endParaRPr lang="en-US" sz="4400" dirty="0">
              <a:latin typeface="Gill Sans MT"/>
              <a:ea typeface="Times New Roman"/>
              <a:cs typeface="Times New Roman"/>
            </a:endParaRPr>
          </a:p>
          <a:p>
            <a:pPr>
              <a:buSzPts val="990"/>
            </a:pPr>
            <a:endParaRPr sz="2267">
              <a:latin typeface="Average"/>
              <a:ea typeface="Average"/>
              <a:cs typeface="Average"/>
              <a:sym typeface="Average"/>
            </a:endParaRPr>
          </a:p>
        </p:txBody>
      </p:sp>
      <p:sp>
        <p:nvSpPr>
          <p:cNvPr id="147" name="Google Shape;147;p24"/>
          <p:cNvSpPr txBox="1">
            <a:spLocks noGrp="1"/>
          </p:cNvSpPr>
          <p:nvPr>
            <p:ph type="body" idx="1"/>
          </p:nvPr>
        </p:nvSpPr>
        <p:spPr>
          <a:xfrm>
            <a:off x="462389" y="1715487"/>
            <a:ext cx="11468693" cy="5535600"/>
          </a:xfrm>
          <a:prstGeom prst="rect">
            <a:avLst/>
          </a:prstGeom>
        </p:spPr>
        <p:txBody>
          <a:bodyPr spcFirstLastPara="1" wrap="square" lIns="121900" tIns="121900" rIns="121900" bIns="121900" anchor="t" anchorCtr="0">
            <a:normAutofit fontScale="25000" lnSpcReduction="20000"/>
          </a:bodyPr>
          <a:lstStyle/>
          <a:p>
            <a:pPr marL="0" indent="0">
              <a:buNone/>
            </a:pPr>
            <a:r>
              <a:rPr lang="en" sz="7466" b="1" dirty="0">
                <a:solidFill>
                  <a:schemeClr val="dk1"/>
                </a:solidFill>
                <a:latin typeface="Calibri"/>
                <a:ea typeface="Times New Roman"/>
                <a:cs typeface="Times New Roman"/>
                <a:sym typeface="Times New Roman"/>
              </a:rPr>
              <a:t>Educate: </a:t>
            </a:r>
            <a:endParaRPr lang="en-US" sz="7466" b="1">
              <a:solidFill>
                <a:schemeClr val="dk1"/>
              </a:solidFill>
              <a:latin typeface="Calibri"/>
              <a:ea typeface="Times New Roman"/>
              <a:cs typeface="Times New Roman"/>
            </a:endParaRPr>
          </a:p>
          <a:p>
            <a:pPr marL="608965" indent="-422910">
              <a:spcBef>
                <a:spcPts val="1600"/>
              </a:spcBef>
              <a:buClr>
                <a:schemeClr val="dk1"/>
              </a:buClr>
              <a:buSzPct val="100000"/>
              <a:buFont typeface="Times New Roman"/>
              <a:buChar char="●"/>
            </a:pPr>
            <a:r>
              <a:rPr lang="en" sz="7450" dirty="0">
                <a:solidFill>
                  <a:schemeClr val="dk1"/>
                </a:solidFill>
                <a:latin typeface="Calibri"/>
                <a:ea typeface="Times New Roman"/>
                <a:cs typeface="Times New Roman"/>
                <a:sym typeface="Times New Roman"/>
              </a:rPr>
              <a:t>Parents/caregivers should educate themselves on these topics before educating their children</a:t>
            </a:r>
            <a:endParaRPr sz="7450" dirty="0">
              <a:solidFill>
                <a:schemeClr val="dk1"/>
              </a:solidFill>
              <a:latin typeface="Calibri"/>
              <a:ea typeface="Times New Roman"/>
              <a:cs typeface="Times New Roman"/>
            </a:endParaRPr>
          </a:p>
          <a:p>
            <a:pPr marL="608965" indent="-422910">
              <a:buClr>
                <a:schemeClr val="dk1"/>
              </a:buClr>
              <a:buSzPct val="100000"/>
              <a:buFont typeface="Times New Roman"/>
              <a:buChar char="●"/>
            </a:pPr>
            <a:r>
              <a:rPr lang="en" sz="7450" dirty="0">
                <a:solidFill>
                  <a:schemeClr val="dk1"/>
                </a:solidFill>
                <a:latin typeface="Calibri"/>
                <a:ea typeface="Times New Roman"/>
                <a:cs typeface="Times New Roman"/>
                <a:sym typeface="Times New Roman"/>
              </a:rPr>
              <a:t>Parents may explain to their child about privacy and protecting their identity by not disclosing their name, address, present location, school they attend, or phone number when online.  </a:t>
            </a:r>
            <a:endParaRPr lang="en" sz="7450" u="sng" dirty="0">
              <a:solidFill>
                <a:schemeClr val="dk1"/>
              </a:solidFill>
              <a:latin typeface="Calibri"/>
              <a:ea typeface="Times New Roman"/>
              <a:cs typeface="Times New Roman"/>
            </a:endParaRPr>
          </a:p>
          <a:p>
            <a:pPr marL="0" indent="0">
              <a:spcBef>
                <a:spcPts val="1600"/>
              </a:spcBef>
              <a:buNone/>
            </a:pPr>
            <a:r>
              <a:rPr lang="en" sz="7466" b="1" dirty="0">
                <a:solidFill>
                  <a:schemeClr val="dk1"/>
                </a:solidFill>
                <a:latin typeface="Calibri"/>
                <a:ea typeface="Times New Roman"/>
                <a:cs typeface="Times New Roman"/>
                <a:sym typeface="Times New Roman"/>
              </a:rPr>
              <a:t>Communicate: </a:t>
            </a:r>
            <a:endParaRPr sz="7466" b="1">
              <a:solidFill>
                <a:schemeClr val="dk1"/>
              </a:solidFill>
              <a:latin typeface="Calibri"/>
              <a:ea typeface="Times New Roman"/>
              <a:cs typeface="Times New Roman"/>
            </a:endParaRPr>
          </a:p>
          <a:p>
            <a:pPr marL="608965" indent="-422910">
              <a:spcBef>
                <a:spcPts val="1600"/>
              </a:spcBef>
              <a:buClr>
                <a:schemeClr val="dk1"/>
              </a:buClr>
              <a:buSzPct val="100000"/>
              <a:buFont typeface="Times New Roman"/>
              <a:buChar char="●"/>
            </a:pPr>
            <a:r>
              <a:rPr lang="en" sz="7450" dirty="0">
                <a:solidFill>
                  <a:schemeClr val="dk1"/>
                </a:solidFill>
                <a:latin typeface="Calibri"/>
                <a:ea typeface="Times New Roman"/>
                <a:cs typeface="Times New Roman"/>
              </a:rPr>
              <a:t>When supporting parents, emphasize the importance of communication with their children</a:t>
            </a:r>
          </a:p>
          <a:p>
            <a:pPr marL="608965" indent="-422910">
              <a:buClr>
                <a:schemeClr val="dk1"/>
              </a:buClr>
              <a:buSzPct val="100000"/>
              <a:buFont typeface="Times New Roman"/>
              <a:buChar char="●"/>
            </a:pPr>
            <a:r>
              <a:rPr lang="en" sz="7450" dirty="0">
                <a:solidFill>
                  <a:schemeClr val="dk1"/>
                </a:solidFill>
                <a:latin typeface="Calibri"/>
                <a:ea typeface="Times New Roman"/>
                <a:cs typeface="Times New Roman"/>
                <a:sym typeface="Times New Roman"/>
              </a:rPr>
              <a:t>Parents can try to engage their children in discussions about what they view/do online so that they are able to share both their negative and positive experiences. Parents should want to build trust with their child.</a:t>
            </a:r>
            <a:endParaRPr sz="7450" dirty="0">
              <a:solidFill>
                <a:schemeClr val="dk1"/>
              </a:solidFill>
              <a:latin typeface="Calibri"/>
              <a:ea typeface="Times New Roman"/>
              <a:cs typeface="Times New Roman"/>
            </a:endParaRPr>
          </a:p>
          <a:p>
            <a:pPr marL="0" indent="0">
              <a:spcBef>
                <a:spcPts val="1600"/>
              </a:spcBef>
              <a:buNone/>
            </a:pPr>
            <a:r>
              <a:rPr lang="en" sz="7466" b="1" dirty="0">
                <a:solidFill>
                  <a:schemeClr val="dk1"/>
                </a:solidFill>
                <a:latin typeface="Calibri"/>
                <a:ea typeface="Times New Roman"/>
                <a:cs typeface="Times New Roman"/>
                <a:sym typeface="Times New Roman"/>
              </a:rPr>
              <a:t>Help:</a:t>
            </a:r>
            <a:r>
              <a:rPr lang="en" sz="7466" dirty="0">
                <a:solidFill>
                  <a:schemeClr val="dk1"/>
                </a:solidFill>
                <a:latin typeface="Calibri"/>
                <a:ea typeface="Times New Roman"/>
                <a:cs typeface="Times New Roman"/>
                <a:sym typeface="Times New Roman"/>
              </a:rPr>
              <a:t> </a:t>
            </a:r>
            <a:endParaRPr sz="7466">
              <a:solidFill>
                <a:schemeClr val="dk1"/>
              </a:solidFill>
              <a:latin typeface="Calibri"/>
              <a:ea typeface="Times New Roman"/>
              <a:cs typeface="Times New Roman"/>
            </a:endParaRPr>
          </a:p>
          <a:p>
            <a:pPr marL="608965" indent="-422910">
              <a:spcBef>
                <a:spcPts val="1600"/>
              </a:spcBef>
              <a:buClr>
                <a:schemeClr val="dk1"/>
              </a:buClr>
              <a:buSzPct val="100000"/>
              <a:buFont typeface="Times New Roman"/>
              <a:buChar char="●"/>
            </a:pPr>
            <a:r>
              <a:rPr lang="en" sz="7450" dirty="0">
                <a:solidFill>
                  <a:schemeClr val="dk1"/>
                </a:solidFill>
                <a:latin typeface="Calibri"/>
                <a:ea typeface="Times New Roman"/>
                <a:cs typeface="Times New Roman"/>
                <a:sym typeface="Times New Roman"/>
              </a:rPr>
              <a:t>It is important for parents to be willing to help their child should they run into a problem online.</a:t>
            </a:r>
            <a:endParaRPr sz="7450" dirty="0">
              <a:solidFill>
                <a:schemeClr val="dk1"/>
              </a:solidFill>
              <a:latin typeface="Calibri"/>
              <a:ea typeface="Times New Roman"/>
              <a:cs typeface="Times New Roman"/>
            </a:endParaRPr>
          </a:p>
          <a:p>
            <a:pPr marL="608965" indent="-422910">
              <a:buClr>
                <a:schemeClr val="dk1"/>
              </a:buClr>
              <a:buSzPct val="100000"/>
              <a:buFont typeface="Times New Roman"/>
              <a:buChar char="●"/>
            </a:pPr>
            <a:r>
              <a:rPr lang="en" sz="7450" dirty="0">
                <a:solidFill>
                  <a:schemeClr val="dk1"/>
                </a:solidFill>
                <a:latin typeface="Calibri"/>
                <a:ea typeface="Times New Roman"/>
                <a:cs typeface="Times New Roman"/>
                <a:sym typeface="Times New Roman"/>
              </a:rPr>
              <a:t>Establish a supportive environment so the child feels safe going to their caregiver when they are in need of help.</a:t>
            </a:r>
            <a:endParaRPr sz="7450" dirty="0">
              <a:solidFill>
                <a:schemeClr val="dk1"/>
              </a:solidFill>
              <a:latin typeface="Calibri"/>
              <a:ea typeface="Times New Roman"/>
              <a:cs typeface="Times New Roman"/>
            </a:endParaRPr>
          </a:p>
          <a:p>
            <a:pPr marL="0" indent="0">
              <a:spcBef>
                <a:spcPts val="1600"/>
              </a:spcBef>
              <a:buNone/>
            </a:pPr>
            <a:r>
              <a:rPr lang="en" sz="7466" b="1" dirty="0">
                <a:solidFill>
                  <a:schemeClr val="dk1"/>
                </a:solidFill>
                <a:latin typeface="Calibri"/>
                <a:ea typeface="Times New Roman"/>
                <a:cs typeface="Times New Roman"/>
                <a:sym typeface="Times New Roman"/>
              </a:rPr>
              <a:t>Observe: </a:t>
            </a:r>
            <a:endParaRPr sz="7466" b="1">
              <a:solidFill>
                <a:schemeClr val="dk1"/>
              </a:solidFill>
              <a:latin typeface="Calibri"/>
              <a:ea typeface="Times New Roman"/>
              <a:cs typeface="Times New Roman"/>
            </a:endParaRPr>
          </a:p>
          <a:p>
            <a:pPr marL="608965" indent="-422910">
              <a:spcBef>
                <a:spcPts val="1600"/>
              </a:spcBef>
              <a:buClr>
                <a:schemeClr val="dk1"/>
              </a:buClr>
              <a:buSzPct val="100000"/>
              <a:buFont typeface="Times New Roman"/>
              <a:buChar char="●"/>
            </a:pPr>
            <a:r>
              <a:rPr lang="en" sz="7466" dirty="0">
                <a:solidFill>
                  <a:schemeClr val="dk1"/>
                </a:solidFill>
                <a:latin typeface="Calibri"/>
                <a:ea typeface="Times New Roman"/>
                <a:cs typeface="Times New Roman"/>
                <a:sym typeface="Times New Roman"/>
              </a:rPr>
              <a:t>Observing any changes in behavior from your child can help you determine if there is something wrong.</a:t>
            </a:r>
            <a:endParaRPr sz="7466" dirty="0">
              <a:solidFill>
                <a:schemeClr val="dk1"/>
              </a:solidFill>
              <a:latin typeface="Calibri"/>
              <a:ea typeface="Times New Roman"/>
              <a:cs typeface="Times New Roman"/>
            </a:endParaRPr>
          </a:p>
          <a:p>
            <a:pPr marL="608965" indent="-422910">
              <a:buClr>
                <a:schemeClr val="dk1"/>
              </a:buClr>
              <a:buSzPct val="100000"/>
              <a:buFont typeface="Times New Roman"/>
              <a:buChar char="●"/>
            </a:pPr>
            <a:r>
              <a:rPr lang="en" sz="7450" dirty="0">
                <a:solidFill>
                  <a:schemeClr val="dk1"/>
                </a:solidFill>
                <a:latin typeface="Calibri"/>
                <a:ea typeface="Times New Roman"/>
                <a:cs typeface="Times New Roman"/>
                <a:sym typeface="Times New Roman"/>
              </a:rPr>
              <a:t>There are common behaviors that indicate that there is abuse occurring. </a:t>
            </a:r>
            <a:endParaRPr sz="7450" dirty="0">
              <a:solidFill>
                <a:schemeClr val="dk1"/>
              </a:solidFill>
              <a:latin typeface="Calibri"/>
              <a:ea typeface="Times New Roman"/>
              <a:cs typeface="Times New Roman"/>
            </a:endParaRPr>
          </a:p>
          <a:p>
            <a:pPr marL="608965" indent="0">
              <a:spcBef>
                <a:spcPts val="1600"/>
              </a:spcBef>
              <a:buNone/>
            </a:pPr>
            <a:endParaRPr sz="1733">
              <a:solidFill>
                <a:schemeClr val="dk1"/>
              </a:solidFill>
            </a:endParaRPr>
          </a:p>
          <a:p>
            <a:pPr marL="0" indent="0">
              <a:spcBef>
                <a:spcPts val="1600"/>
              </a:spcBef>
              <a:spcAft>
                <a:spcPts val="1600"/>
              </a:spcAft>
              <a:buNone/>
            </a:pPr>
            <a:endParaRPr sz="1733">
              <a:solidFill>
                <a:schemeClr val="dk1"/>
              </a:solidFill>
            </a:endParaRPr>
          </a:p>
        </p:txBody>
      </p:sp>
    </p:spTree>
    <p:extLst>
      <p:ext uri="{BB962C8B-B14F-4D97-AF65-F5344CB8AC3E}">
        <p14:creationId xmlns:p14="http://schemas.microsoft.com/office/powerpoint/2010/main" val="2820429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3FF7D3-2209-4628-A4D7-0C28FEBDD21E}"/>
              </a:ext>
            </a:extLst>
          </p:cNvPr>
          <p:cNvSpPr/>
          <p:nvPr/>
        </p:nvSpPr>
        <p:spPr>
          <a:xfrm>
            <a:off x="444660" y="2512592"/>
            <a:ext cx="11234068" cy="1364764"/>
          </a:xfrm>
          <a:prstGeom prst="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DD7811-4CDB-A527-739F-D9414A77DE5F}"/>
              </a:ext>
            </a:extLst>
          </p:cNvPr>
          <p:cNvSpPr>
            <a:spLocks noGrp="1"/>
          </p:cNvSpPr>
          <p:nvPr>
            <p:ph type="title"/>
          </p:nvPr>
        </p:nvSpPr>
        <p:spPr/>
        <p:txBody>
          <a:bodyPr/>
          <a:lstStyle/>
          <a:p>
            <a:r>
              <a:rPr lang="en-US" sz="3600" dirty="0"/>
              <a:t>Modeling "</a:t>
            </a:r>
            <a:r>
              <a:rPr lang="en-US" sz="3600" dirty="0" err="1"/>
              <a:t>E.C.H.o</a:t>
            </a:r>
            <a:r>
              <a:rPr lang="en-US" sz="3600" dirty="0"/>
              <a:t>." For parents/caregivers</a:t>
            </a:r>
            <a:br>
              <a:rPr lang="en-US" dirty="0"/>
            </a:br>
            <a:r>
              <a:rPr lang="en-US" sz="1800" dirty="0"/>
              <a:t>Auditory learning Clip</a:t>
            </a:r>
            <a:endParaRPr lang="en-US" dirty="0"/>
          </a:p>
        </p:txBody>
      </p:sp>
      <p:sp>
        <p:nvSpPr>
          <p:cNvPr id="3" name="Rectangle 2">
            <a:extLst>
              <a:ext uri="{FF2B5EF4-FFF2-40B4-BE49-F238E27FC236}">
                <a16:creationId xmlns:a16="http://schemas.microsoft.com/office/drawing/2014/main" id="{348EC16C-5CEC-9AFC-430E-9096C6D240E2}"/>
              </a:ext>
            </a:extLst>
          </p:cNvPr>
          <p:cNvSpPr/>
          <p:nvPr/>
        </p:nvSpPr>
        <p:spPr>
          <a:xfrm>
            <a:off x="444660" y="4558882"/>
            <a:ext cx="11234068" cy="1364764"/>
          </a:xfrm>
          <a:prstGeom prst="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Negative Interaction (2)">
            <a:hlinkClick r:id="" action="ppaction://media"/>
            <a:extLst>
              <a:ext uri="{FF2B5EF4-FFF2-40B4-BE49-F238E27FC236}">
                <a16:creationId xmlns:a16="http://schemas.microsoft.com/office/drawing/2014/main" id="{2940EFB4-1EDE-4201-B81F-FD9D6F7CCE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125" y="2830079"/>
            <a:ext cx="730250" cy="730250"/>
          </a:xfrm>
          <a:prstGeom prst="rect">
            <a:avLst/>
          </a:prstGeom>
        </p:spPr>
      </p:pic>
      <p:pic>
        <p:nvPicPr>
          <p:cNvPr id="5" name="Postive Interaction">
            <a:hlinkClick r:id="" action="ppaction://media"/>
            <a:extLst>
              <a:ext uri="{FF2B5EF4-FFF2-40B4-BE49-F238E27FC236}">
                <a16:creationId xmlns:a16="http://schemas.microsoft.com/office/drawing/2014/main" id="{0D5CEA0E-5E17-C28B-7DB7-AA33905F72B5}"/>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8489" y="4882283"/>
            <a:ext cx="730250" cy="730250"/>
          </a:xfrm>
          <a:prstGeom prst="rect">
            <a:avLst/>
          </a:prstGeom>
        </p:spPr>
      </p:pic>
      <p:sp>
        <p:nvSpPr>
          <p:cNvPr id="7" name="TextBox 6">
            <a:extLst>
              <a:ext uri="{FF2B5EF4-FFF2-40B4-BE49-F238E27FC236}">
                <a16:creationId xmlns:a16="http://schemas.microsoft.com/office/drawing/2014/main" id="{9EB95C42-BFC0-ED5C-AB60-8B7FE72B7B64}"/>
              </a:ext>
            </a:extLst>
          </p:cNvPr>
          <p:cNvSpPr txBox="1"/>
          <p:nvPr/>
        </p:nvSpPr>
        <p:spPr>
          <a:xfrm>
            <a:off x="1948295" y="4918362"/>
            <a:ext cx="84071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bg1"/>
                </a:solidFill>
              </a:rPr>
              <a:t>POSITIVE PARENTAL RESPONSE</a:t>
            </a:r>
          </a:p>
        </p:txBody>
      </p:sp>
      <p:sp>
        <p:nvSpPr>
          <p:cNvPr id="8" name="TextBox 7">
            <a:extLst>
              <a:ext uri="{FF2B5EF4-FFF2-40B4-BE49-F238E27FC236}">
                <a16:creationId xmlns:a16="http://schemas.microsoft.com/office/drawing/2014/main" id="{F0846454-D9A9-64AC-95FC-95D983D6BCEE}"/>
              </a:ext>
            </a:extLst>
          </p:cNvPr>
          <p:cNvSpPr txBox="1"/>
          <p:nvPr/>
        </p:nvSpPr>
        <p:spPr>
          <a:xfrm>
            <a:off x="1948294" y="2874817"/>
            <a:ext cx="84071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bg1"/>
                </a:solidFill>
              </a:rPr>
              <a:t>NEGATIVE PARENTAL RESPONSE</a:t>
            </a:r>
          </a:p>
        </p:txBody>
      </p:sp>
    </p:spTree>
    <p:extLst>
      <p:ext uri="{BB962C8B-B14F-4D97-AF65-F5344CB8AC3E}">
        <p14:creationId xmlns:p14="http://schemas.microsoft.com/office/powerpoint/2010/main" val="348900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ow to Block and Report on TikTok">
            <a:hlinkClick r:id="" action="ppaction://media"/>
            <a:extLst>
              <a:ext uri="{FF2B5EF4-FFF2-40B4-BE49-F238E27FC236}">
                <a16:creationId xmlns:a16="http://schemas.microsoft.com/office/drawing/2014/main" id="{1BD562AD-2AF3-D98C-4D46-0997EC068A0F}"/>
              </a:ext>
            </a:extLst>
          </p:cNvPr>
          <p:cNvPicPr>
            <a:picLocks noRot="1" noChangeAspect="1"/>
          </p:cNvPicPr>
          <p:nvPr>
            <a:videoFile r:link="rId1"/>
          </p:nvPr>
        </p:nvPicPr>
        <p:blipFill>
          <a:blip r:embed="rId3"/>
          <a:stretch>
            <a:fillRect/>
          </a:stretch>
        </p:blipFill>
        <p:spPr>
          <a:xfrm>
            <a:off x="3237057" y="2397794"/>
            <a:ext cx="5717886" cy="3902940"/>
          </a:xfrm>
          <a:prstGeom prst="rect">
            <a:avLst/>
          </a:prstGeom>
        </p:spPr>
      </p:pic>
      <p:sp>
        <p:nvSpPr>
          <p:cNvPr id="6" name="Title 3">
            <a:extLst>
              <a:ext uri="{FF2B5EF4-FFF2-40B4-BE49-F238E27FC236}">
                <a16:creationId xmlns:a16="http://schemas.microsoft.com/office/drawing/2014/main" id="{BB514C21-B9E1-1E9D-22D9-3879E3B2DA7B}"/>
              </a:ext>
            </a:extLst>
          </p:cNvPr>
          <p:cNvSpPr txBox="1">
            <a:spLocks/>
          </p:cNvSpPr>
          <p:nvPr/>
        </p:nvSpPr>
        <p:spPr>
          <a:xfrm>
            <a:off x="492353" y="818249"/>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n-US" dirty="0"/>
            </a:br>
            <a:endParaRPr lang="en-US" sz="1400"/>
          </a:p>
        </p:txBody>
      </p:sp>
      <p:sp>
        <p:nvSpPr>
          <p:cNvPr id="8" name="Content Placeholder 2">
            <a:extLst>
              <a:ext uri="{FF2B5EF4-FFF2-40B4-BE49-F238E27FC236}">
                <a16:creationId xmlns:a16="http://schemas.microsoft.com/office/drawing/2014/main" id="{7B4A59BB-1DC5-C674-02B3-D1A454E9A5D7}"/>
              </a:ext>
            </a:extLst>
          </p:cNvPr>
          <p:cNvSpPr txBox="1">
            <a:spLocks/>
          </p:cNvSpPr>
          <p:nvPr/>
        </p:nvSpPr>
        <p:spPr>
          <a:xfrm>
            <a:off x="4315276" y="2397794"/>
            <a:ext cx="4303952" cy="351090"/>
          </a:xfrm>
          <a:prstGeom prst="rect">
            <a:avLst/>
          </a:prstGeom>
        </p:spPr>
        <p:txBody>
          <a:bodyPr vert="horz" lIns="91440" tIns="45720" rIns="91440" bIns="45720" rtlCol="0" anchor="ctr">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dirty="0"/>
              <a:t>Watch: Safety Setting Tutorial for TikTok</a:t>
            </a:r>
          </a:p>
          <a:p>
            <a:pPr marL="629920" lvl="1" indent="-305435"/>
            <a:endParaRPr lang="en-US" sz="1800"/>
          </a:p>
          <a:p>
            <a:pPr marL="629920" lvl="1" indent="-305435"/>
            <a:endParaRPr lang="en-US" sz="1800"/>
          </a:p>
        </p:txBody>
      </p:sp>
      <p:sp>
        <p:nvSpPr>
          <p:cNvPr id="3" name="Title 3">
            <a:extLst>
              <a:ext uri="{FF2B5EF4-FFF2-40B4-BE49-F238E27FC236}">
                <a16:creationId xmlns:a16="http://schemas.microsoft.com/office/drawing/2014/main" id="{EFE21B8E-6691-6D87-22D1-1DD1DF4FB229}"/>
              </a:ext>
            </a:extLst>
          </p:cNvPr>
          <p:cNvSpPr>
            <a:spLocks noGrp="1"/>
          </p:cNvSpPr>
          <p:nvPr>
            <p:ph type="title"/>
          </p:nvPr>
        </p:nvSpPr>
        <p:spPr>
          <a:xfrm>
            <a:off x="447508" y="862578"/>
            <a:ext cx="11029616" cy="1013800"/>
          </a:xfrm>
        </p:spPr>
        <p:txBody>
          <a:bodyPr>
            <a:normAutofit fontScale="90000"/>
          </a:bodyPr>
          <a:lstStyle/>
          <a:p>
            <a:r>
              <a:rPr lang="en-US" sz="4400" dirty="0"/>
              <a:t>How to block/report on popular apps</a:t>
            </a:r>
            <a:br>
              <a:rPr lang="en-US" sz="3600" dirty="0"/>
            </a:br>
            <a:r>
              <a:rPr lang="en-US" sz="2200" dirty="0"/>
              <a:t>Video Tutorial: </a:t>
            </a:r>
            <a:r>
              <a:rPr lang="en-US" sz="2200" dirty="0" err="1"/>
              <a:t>TikTOk</a:t>
            </a:r>
            <a:br>
              <a:rPr lang="en-US" dirty="0"/>
            </a:br>
            <a:endParaRPr lang="en-US" sz="1400"/>
          </a:p>
        </p:txBody>
      </p:sp>
    </p:spTree>
    <p:extLst>
      <p:ext uri="{BB962C8B-B14F-4D97-AF65-F5344CB8AC3E}">
        <p14:creationId xmlns:p14="http://schemas.microsoft.com/office/powerpoint/2010/main" val="3224212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3A6D72F-8A44-493B-A64E-B954EEF6A74D}"/>
              </a:ext>
            </a:extLst>
          </p:cNvPr>
          <p:cNvSpPr txBox="1">
            <a:spLocks/>
          </p:cNvSpPr>
          <p:nvPr/>
        </p:nvSpPr>
        <p:spPr>
          <a:xfrm>
            <a:off x="733592" y="2332896"/>
            <a:ext cx="11029615" cy="367830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endParaRPr lang="en-US" dirty="0"/>
          </a:p>
          <a:p>
            <a:pPr marL="0" indent="0">
              <a:buFont typeface="Wingdings 2" panose="05020102010507070707" pitchFamily="18" charset="2"/>
              <a:buNone/>
            </a:pPr>
            <a:endParaRPr lang="en-US" dirty="0"/>
          </a:p>
        </p:txBody>
      </p:sp>
      <p:sp>
        <p:nvSpPr>
          <p:cNvPr id="4" name="Title 3">
            <a:extLst>
              <a:ext uri="{FF2B5EF4-FFF2-40B4-BE49-F238E27FC236}">
                <a16:creationId xmlns:a16="http://schemas.microsoft.com/office/drawing/2014/main" id="{3F4C410A-2F2F-4323-91BC-256D8F052437}"/>
              </a:ext>
            </a:extLst>
          </p:cNvPr>
          <p:cNvSpPr>
            <a:spLocks noGrp="1"/>
          </p:cNvSpPr>
          <p:nvPr>
            <p:ph type="title"/>
          </p:nvPr>
        </p:nvSpPr>
        <p:spPr>
          <a:xfrm>
            <a:off x="447508" y="862578"/>
            <a:ext cx="11029616" cy="1013800"/>
          </a:xfrm>
        </p:spPr>
        <p:txBody>
          <a:bodyPr>
            <a:normAutofit fontScale="90000"/>
          </a:bodyPr>
          <a:lstStyle/>
          <a:p>
            <a:r>
              <a:rPr lang="en-US" sz="4400" dirty="0"/>
              <a:t>How to block/report on popular apps</a:t>
            </a:r>
            <a:br>
              <a:rPr lang="en-US" sz="3600" dirty="0"/>
            </a:br>
            <a:r>
              <a:rPr lang="en-US" sz="2200" dirty="0"/>
              <a:t>Video Tutorials</a:t>
            </a:r>
            <a:br>
              <a:rPr lang="en-US" dirty="0"/>
            </a:br>
            <a:endParaRPr lang="en-US" sz="1400"/>
          </a:p>
        </p:txBody>
      </p:sp>
      <p:pic>
        <p:nvPicPr>
          <p:cNvPr id="2" name="Picture 4" descr="Graphical user interface, application&#10;&#10;Description automatically generated">
            <a:extLst>
              <a:ext uri="{FF2B5EF4-FFF2-40B4-BE49-F238E27FC236}">
                <a16:creationId xmlns:a16="http://schemas.microsoft.com/office/drawing/2014/main" id="{6BF83AB9-5632-2C67-7B27-D041D4AC9CD4}"/>
              </a:ext>
            </a:extLst>
          </p:cNvPr>
          <p:cNvPicPr>
            <a:picLocks noChangeAspect="1"/>
          </p:cNvPicPr>
          <p:nvPr/>
        </p:nvPicPr>
        <p:blipFill>
          <a:blip r:embed="rId2"/>
          <a:stretch>
            <a:fillRect/>
          </a:stretch>
        </p:blipFill>
        <p:spPr>
          <a:xfrm>
            <a:off x="2783700" y="1969579"/>
            <a:ext cx="6692960" cy="4257049"/>
          </a:xfrm>
          <a:prstGeom prst="rect">
            <a:avLst/>
          </a:prstGeom>
        </p:spPr>
      </p:pic>
      <p:sp>
        <p:nvSpPr>
          <p:cNvPr id="3" name="TextBox 2">
            <a:extLst>
              <a:ext uri="{FF2B5EF4-FFF2-40B4-BE49-F238E27FC236}">
                <a16:creationId xmlns:a16="http://schemas.microsoft.com/office/drawing/2014/main" id="{51D97DCD-E508-8F27-D2FC-765D81378A0E}"/>
              </a:ext>
            </a:extLst>
          </p:cNvPr>
          <p:cNvSpPr txBox="1"/>
          <p:nvPr/>
        </p:nvSpPr>
        <p:spPr>
          <a:xfrm>
            <a:off x="1823452" y="6368715"/>
            <a:ext cx="85450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https://www.youtube.com/watch?v=_CG0idm3F7E&amp;list=PLVpIhNnka0HneAr064qFZSEvQ5gfN7a9o</a:t>
            </a:r>
          </a:p>
        </p:txBody>
      </p:sp>
    </p:spTree>
    <p:extLst>
      <p:ext uri="{BB962C8B-B14F-4D97-AF65-F5344CB8AC3E}">
        <p14:creationId xmlns:p14="http://schemas.microsoft.com/office/powerpoint/2010/main" val="2968655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72623-377A-8A5C-AACD-414B46AE652A}"/>
              </a:ext>
            </a:extLst>
          </p:cNvPr>
          <p:cNvSpPr>
            <a:spLocks noGrp="1"/>
          </p:cNvSpPr>
          <p:nvPr>
            <p:ph type="title"/>
          </p:nvPr>
        </p:nvSpPr>
        <p:spPr/>
        <p:txBody>
          <a:bodyPr/>
          <a:lstStyle/>
          <a:p>
            <a:r>
              <a:rPr lang="en-US" dirty="0"/>
              <a:t>Your presenters</a:t>
            </a:r>
          </a:p>
        </p:txBody>
      </p:sp>
      <p:sp>
        <p:nvSpPr>
          <p:cNvPr id="4" name="Text Placeholder 3">
            <a:extLst>
              <a:ext uri="{FF2B5EF4-FFF2-40B4-BE49-F238E27FC236}">
                <a16:creationId xmlns:a16="http://schemas.microsoft.com/office/drawing/2014/main" id="{7B92449B-59A1-1E6A-1CFE-59D70C83D05B}"/>
              </a:ext>
            </a:extLst>
          </p:cNvPr>
          <p:cNvSpPr>
            <a:spLocks noGrp="1"/>
          </p:cNvSpPr>
          <p:nvPr>
            <p:ph type="body" idx="1"/>
          </p:nvPr>
        </p:nvSpPr>
        <p:spPr/>
        <p:txBody>
          <a:bodyPr/>
          <a:lstStyle/>
          <a:p>
            <a:r>
              <a:rPr lang="en-US" dirty="0"/>
              <a:t>Janet Rosenzweig Ph.D, MPA</a:t>
            </a:r>
          </a:p>
        </p:txBody>
      </p:sp>
      <p:sp>
        <p:nvSpPr>
          <p:cNvPr id="5" name="Content Placeholder 4">
            <a:extLst>
              <a:ext uri="{FF2B5EF4-FFF2-40B4-BE49-F238E27FC236}">
                <a16:creationId xmlns:a16="http://schemas.microsoft.com/office/drawing/2014/main" id="{64B3E576-5E2C-40FC-8289-E78305C59494}"/>
              </a:ext>
            </a:extLst>
          </p:cNvPr>
          <p:cNvSpPr>
            <a:spLocks noGrp="1"/>
          </p:cNvSpPr>
          <p:nvPr>
            <p:ph sz="half" idx="2"/>
          </p:nvPr>
        </p:nvSpPr>
        <p:spPr/>
        <p:txBody>
          <a:bodyPr/>
          <a:lstStyle/>
          <a:p>
            <a:pPr marL="305435" indent="-305435"/>
            <a:r>
              <a:rPr lang="en-US" dirty="0"/>
              <a:t>Author,  The Sex-Wise Parent – </a:t>
            </a:r>
            <a:r>
              <a:rPr lang="en-US" dirty="0">
                <a:hlinkClick r:id="rId2"/>
              </a:rPr>
              <a:t>www.sexwiseparent.com</a:t>
            </a:r>
            <a:r>
              <a:rPr lang="en-US" dirty="0"/>
              <a:t> </a:t>
            </a:r>
          </a:p>
          <a:p>
            <a:pPr marL="305435" indent="-305435"/>
            <a:r>
              <a:rPr lang="en-US" dirty="0"/>
              <a:t>Executive Committee, The National Coalition to Prevent Child Sexual Abuse and Exploitation </a:t>
            </a:r>
            <a:r>
              <a:rPr lang="en-US" dirty="0">
                <a:hlinkClick r:id="rId3"/>
              </a:rPr>
              <a:t>www.PreventTogether.org</a:t>
            </a:r>
            <a:endParaRPr lang="en-US" dirty="0"/>
          </a:p>
          <a:p>
            <a:pPr marL="305435" indent="-305435"/>
            <a:r>
              <a:rPr lang="en-US" dirty="0"/>
              <a:t>Original credentials as a sex educator, followed by years in public human services and leading national child welfare NGOs </a:t>
            </a:r>
          </a:p>
          <a:p>
            <a:pPr marL="305435" indent="-305435"/>
            <a:endParaRPr lang="en-US" dirty="0"/>
          </a:p>
        </p:txBody>
      </p:sp>
      <p:sp>
        <p:nvSpPr>
          <p:cNvPr id="6" name="Text Placeholder 5">
            <a:extLst>
              <a:ext uri="{FF2B5EF4-FFF2-40B4-BE49-F238E27FC236}">
                <a16:creationId xmlns:a16="http://schemas.microsoft.com/office/drawing/2014/main" id="{6F2B0A4C-DA94-3313-150C-4035BAAA4C65}"/>
              </a:ext>
            </a:extLst>
          </p:cNvPr>
          <p:cNvSpPr>
            <a:spLocks noGrp="1"/>
          </p:cNvSpPr>
          <p:nvPr>
            <p:ph type="body" sz="quarter" idx="3"/>
          </p:nvPr>
        </p:nvSpPr>
        <p:spPr/>
        <p:txBody>
          <a:bodyPr/>
          <a:lstStyle/>
          <a:p>
            <a:r>
              <a:rPr lang="en-US" dirty="0"/>
              <a:t>Trevor Raushi, M.S.</a:t>
            </a:r>
          </a:p>
        </p:txBody>
      </p:sp>
      <p:sp>
        <p:nvSpPr>
          <p:cNvPr id="7" name="Content Placeholder 6">
            <a:extLst>
              <a:ext uri="{FF2B5EF4-FFF2-40B4-BE49-F238E27FC236}">
                <a16:creationId xmlns:a16="http://schemas.microsoft.com/office/drawing/2014/main" id="{8D22CBEE-5CAC-09DC-212E-C12E9AB49854}"/>
              </a:ext>
            </a:extLst>
          </p:cNvPr>
          <p:cNvSpPr>
            <a:spLocks noGrp="1"/>
          </p:cNvSpPr>
          <p:nvPr>
            <p:ph sz="quarter" idx="4"/>
          </p:nvPr>
        </p:nvSpPr>
        <p:spPr/>
        <p:txBody>
          <a:bodyPr/>
          <a:lstStyle/>
          <a:p>
            <a:pPr marL="305435" indent="-305435"/>
            <a:r>
              <a:rPr lang="en-US" dirty="0"/>
              <a:t>Assistant Vice President, The New York Foundling's Child Abuse Prevention Program (CAPP) </a:t>
            </a:r>
            <a:r>
              <a:rPr lang="en-US" dirty="0">
                <a:solidFill>
                  <a:schemeClr val="bg1">
                    <a:lumMod val="65000"/>
                  </a:schemeClr>
                </a:solidFill>
                <a:hlinkClick r:id="rId4">
                  <a:extLst>
                    <a:ext uri="{A12FA001-AC4F-418D-AE19-62706E023703}">
                      <ahyp:hlinkClr xmlns:ahyp="http://schemas.microsoft.com/office/drawing/2018/hyperlinkcolor" val="tx"/>
                    </a:ext>
                  </a:extLst>
                </a:hlinkClick>
              </a:rPr>
              <a:t>https://www.nyfoundling.org/</a:t>
            </a:r>
          </a:p>
          <a:p>
            <a:pPr marL="305435" indent="-305435"/>
            <a:endParaRPr lang="en-US" dirty="0">
              <a:solidFill>
                <a:schemeClr val="bg1">
                  <a:lumMod val="65000"/>
                </a:schemeClr>
              </a:solidFill>
            </a:endParaRPr>
          </a:p>
          <a:p>
            <a:pPr marL="305435" indent="-305435"/>
            <a:r>
              <a:rPr lang="en-US" dirty="0">
                <a:solidFill>
                  <a:schemeClr val="tx1"/>
                </a:solidFill>
              </a:rPr>
              <a:t>Executive Committee, New York State Initiative to Prevent Child Sexual Abuse </a:t>
            </a:r>
            <a:r>
              <a:rPr lang="en-US" dirty="0">
                <a:solidFill>
                  <a:schemeClr val="tx1"/>
                </a:solidFill>
                <a:hlinkClick r:id="rId5"/>
              </a:rPr>
              <a:t>https://www.nypreventsexabuse.org/</a:t>
            </a:r>
            <a:endParaRPr lang="en-US" dirty="0">
              <a:solidFill>
                <a:schemeClr val="tx1"/>
              </a:solidFill>
            </a:endParaRPr>
          </a:p>
          <a:p>
            <a:pPr marL="0" indent="0">
              <a:buNone/>
            </a:pPr>
            <a:endParaRPr lang="en-US" dirty="0">
              <a:solidFill>
                <a:schemeClr val="tx1"/>
              </a:solidFill>
            </a:endParaRPr>
          </a:p>
          <a:p>
            <a:pPr marL="305435" indent="-305435"/>
            <a:endParaRPr lang="en-US" dirty="0"/>
          </a:p>
        </p:txBody>
      </p:sp>
      <p:sp>
        <p:nvSpPr>
          <p:cNvPr id="3" name="Rectangle 1">
            <a:extLst>
              <a:ext uri="{FF2B5EF4-FFF2-40B4-BE49-F238E27FC236}">
                <a16:creationId xmlns:a16="http://schemas.microsoft.com/office/drawing/2014/main" id="{DB0D7336-D1E8-4658-4C50-A0BD5EEF52DF}"/>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sng" strike="noStrike" cap="none" normalizeH="0" baseline="0">
                <a:ln>
                  <a:noFill/>
                </a:ln>
                <a:solidFill>
                  <a:srgbClr val="033A7D"/>
                </a:solidFill>
                <a:effectLst/>
                <a:latin typeface="Almaden Sans"/>
                <a:hlinkClick r:id="rId6"/>
              </a:rPr>
              <a:t>https://upenn.zoom.us/j/2349276840 </a:t>
            </a:r>
            <a:endParaRPr kumimoji="0" lang="en-US" altLang="en-US" sz="800" b="0" i="0" u="none" strike="noStrike" cap="none" normalizeH="0" baseline="0">
              <a:ln>
                <a:noFill/>
              </a:ln>
              <a:solidFill>
                <a:schemeClr val="tx1"/>
              </a:solidFill>
              <a:effectLst/>
            </a:endParaRPr>
          </a:p>
          <a:p>
            <a:pPr marL="0" marR="0" lvl="0" indent="0" algn="l" defTabSz="914400" rtl="0" eaLnBrk="0" fontAlgn="ctr"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232333"/>
                </a:solidFill>
                <a:effectLst/>
                <a:latin typeface="Almaden San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6BA7D197-7DFF-54C1-64D7-900F227E7846}"/>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sng" strike="noStrike" cap="none" normalizeH="0" baseline="0">
                <a:ln>
                  <a:noFill/>
                </a:ln>
                <a:solidFill>
                  <a:srgbClr val="033A7D"/>
                </a:solidFill>
                <a:effectLst/>
                <a:latin typeface="Almaden Sans"/>
                <a:hlinkClick r:id="rId6"/>
              </a:rPr>
              <a:t>https://upenn.zoom.us/j/2349276840 </a:t>
            </a:r>
            <a:endParaRPr kumimoji="0" lang="en-US" altLang="en-US" sz="800" b="0" i="0" u="none" strike="noStrike" cap="none" normalizeH="0" baseline="0">
              <a:ln>
                <a:noFill/>
              </a:ln>
              <a:solidFill>
                <a:schemeClr val="tx1"/>
              </a:solidFill>
              <a:effectLst/>
            </a:endParaRPr>
          </a:p>
          <a:p>
            <a:pPr marL="0" marR="0" lvl="0" indent="0" algn="l" defTabSz="914400" rtl="0" eaLnBrk="0" fontAlgn="ctr"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232333"/>
                </a:solidFill>
                <a:effectLst/>
                <a:latin typeface="Almaden San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2895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25"/>
          <p:cNvSpPr txBox="1">
            <a:spLocks noGrp="1"/>
          </p:cNvSpPr>
          <p:nvPr>
            <p:ph type="body" idx="1"/>
          </p:nvPr>
        </p:nvSpPr>
        <p:spPr>
          <a:xfrm>
            <a:off x="415600" y="1924317"/>
            <a:ext cx="11068400" cy="4555200"/>
          </a:xfrm>
          <a:prstGeom prst="rect">
            <a:avLst/>
          </a:prstGeom>
        </p:spPr>
        <p:txBody>
          <a:bodyPr spcFirstLastPara="1" wrap="square" lIns="121900" tIns="121900" rIns="121900" bIns="121900" anchor="t" anchorCtr="0">
            <a:normAutofit/>
          </a:bodyPr>
          <a:lstStyle/>
          <a:p>
            <a:pPr marL="0" indent="0">
              <a:lnSpc>
                <a:spcPct val="100000"/>
              </a:lnSpc>
              <a:buNone/>
            </a:pPr>
            <a:r>
              <a:rPr lang="en" sz="2000" i="1" dirty="0">
                <a:solidFill>
                  <a:schemeClr val="dk1"/>
                </a:solidFill>
                <a:latin typeface="Gill Sans MT"/>
                <a:ea typeface="Times New Roman"/>
                <a:cs typeface="Times New Roman"/>
                <a:sym typeface="Times New Roman"/>
              </a:rPr>
              <a:t>Guidelines from Department of Homeland Security</a:t>
            </a:r>
            <a:endParaRPr lang="en-US" sz="2000" i="1" dirty="0">
              <a:solidFill>
                <a:schemeClr val="dk1"/>
              </a:solidFill>
              <a:latin typeface="Gill Sans MT"/>
              <a:ea typeface="Times New Roman"/>
              <a:cs typeface="Times New Roman"/>
            </a:endParaRPr>
          </a:p>
          <a:p>
            <a:pPr marL="0" indent="0">
              <a:lnSpc>
                <a:spcPct val="100000"/>
              </a:lnSpc>
              <a:buNone/>
            </a:pPr>
            <a:endParaRPr sz="2000" dirty="0">
              <a:solidFill>
                <a:schemeClr val="dk1"/>
              </a:solidFill>
              <a:latin typeface="Gill Sans MT"/>
              <a:ea typeface="Times New Roman"/>
              <a:cs typeface="Times New Roman"/>
            </a:endParaRPr>
          </a:p>
          <a:p>
            <a:pPr marL="0" indent="0">
              <a:lnSpc>
                <a:spcPct val="100000"/>
              </a:lnSpc>
              <a:buNone/>
            </a:pPr>
            <a:r>
              <a:rPr lang="en" sz="2000" dirty="0">
                <a:solidFill>
                  <a:schemeClr val="dk1"/>
                </a:solidFill>
                <a:latin typeface="Gill Sans MT"/>
                <a:ea typeface="Times New Roman"/>
                <a:cs typeface="Times New Roman"/>
                <a:sym typeface="Times New Roman"/>
              </a:rPr>
              <a:t>If you suspect your child has been approached by an online predator </a:t>
            </a:r>
            <a:r>
              <a:rPr lang="en" sz="2000" b="1" dirty="0">
                <a:solidFill>
                  <a:schemeClr val="dk1"/>
                </a:solidFill>
                <a:latin typeface="Gill Sans MT"/>
                <a:ea typeface="Times New Roman"/>
                <a:cs typeface="Times New Roman"/>
                <a:sym typeface="Times New Roman"/>
              </a:rPr>
              <a:t>and</a:t>
            </a:r>
            <a:r>
              <a:rPr lang="en" sz="2000" dirty="0">
                <a:solidFill>
                  <a:schemeClr val="dk1"/>
                </a:solidFill>
                <a:latin typeface="Gill Sans MT"/>
                <a:ea typeface="Times New Roman"/>
                <a:cs typeface="Times New Roman"/>
                <a:sym typeface="Times New Roman"/>
              </a:rPr>
              <a:t> there has been a history of communication:</a:t>
            </a:r>
            <a:endParaRPr sz="2000" dirty="0">
              <a:solidFill>
                <a:schemeClr val="dk1"/>
              </a:solidFill>
              <a:latin typeface="Gill Sans MT"/>
              <a:ea typeface="Times New Roman"/>
              <a:cs typeface="Times New Roman"/>
            </a:endParaRPr>
          </a:p>
          <a:p>
            <a:pPr marL="0" indent="0">
              <a:lnSpc>
                <a:spcPct val="100000"/>
              </a:lnSpc>
              <a:buNone/>
            </a:pPr>
            <a:endParaRPr sz="2000" dirty="0">
              <a:solidFill>
                <a:schemeClr val="dk1"/>
              </a:solidFill>
              <a:latin typeface="Gill Sans MT"/>
              <a:ea typeface="Times New Roman"/>
              <a:cs typeface="Times New Roman"/>
            </a:endParaRPr>
          </a:p>
          <a:p>
            <a:pPr marL="608965" indent="-422910">
              <a:lnSpc>
                <a:spcPct val="100000"/>
              </a:lnSpc>
              <a:buClr>
                <a:schemeClr val="dk1"/>
              </a:buClr>
              <a:buSzPts val="1400"/>
              <a:buFont typeface="Times New Roman"/>
              <a:buAutoNum type="arabicPeriod"/>
            </a:pPr>
            <a:r>
              <a:rPr lang="en" sz="2000" dirty="0">
                <a:solidFill>
                  <a:schemeClr val="dk1"/>
                </a:solidFill>
                <a:latin typeface="Gill Sans MT"/>
                <a:ea typeface="Times New Roman"/>
                <a:cs typeface="Times New Roman"/>
                <a:sym typeface="Times New Roman"/>
              </a:rPr>
              <a:t>Do not block/delete any information or account from the device.</a:t>
            </a:r>
            <a:endParaRPr sz="2000" dirty="0">
              <a:solidFill>
                <a:schemeClr val="dk1"/>
              </a:solidFill>
              <a:latin typeface="Gill Sans MT"/>
              <a:ea typeface="Times New Roman"/>
              <a:cs typeface="Times New Roman"/>
            </a:endParaRPr>
          </a:p>
          <a:p>
            <a:pPr marL="608965" indent="-422910">
              <a:lnSpc>
                <a:spcPct val="100000"/>
              </a:lnSpc>
              <a:buClr>
                <a:schemeClr val="dk1"/>
              </a:buClr>
              <a:buSzPts val="1400"/>
              <a:buFont typeface="Times New Roman"/>
              <a:buAutoNum type="arabicPeriod"/>
            </a:pPr>
            <a:r>
              <a:rPr lang="en" sz="2000" dirty="0">
                <a:solidFill>
                  <a:schemeClr val="dk1"/>
                </a:solidFill>
                <a:latin typeface="Gill Sans MT"/>
                <a:ea typeface="Times New Roman"/>
                <a:cs typeface="Times New Roman"/>
                <a:sym typeface="Times New Roman"/>
              </a:rPr>
              <a:t>Ask your child for any passcodes</a:t>
            </a:r>
            <a:endParaRPr sz="2000" dirty="0">
              <a:solidFill>
                <a:schemeClr val="dk1"/>
              </a:solidFill>
              <a:latin typeface="Gill Sans MT"/>
              <a:ea typeface="Times New Roman"/>
              <a:cs typeface="Times New Roman"/>
            </a:endParaRPr>
          </a:p>
          <a:p>
            <a:pPr marL="608965" indent="-422910">
              <a:buClr>
                <a:schemeClr val="dk1"/>
              </a:buClr>
              <a:buSzPts val="1400"/>
              <a:buFont typeface="Times New Roman"/>
              <a:buAutoNum type="arabicPeriod"/>
            </a:pPr>
            <a:r>
              <a:rPr lang="en" sz="2000" dirty="0">
                <a:solidFill>
                  <a:schemeClr val="dk1"/>
                </a:solidFill>
                <a:latin typeface="Gill Sans MT"/>
                <a:ea typeface="Times New Roman"/>
                <a:cs typeface="Times New Roman"/>
                <a:sym typeface="Times New Roman"/>
              </a:rPr>
              <a:t>Put the device on airplane mode (To block all network connections)</a:t>
            </a:r>
            <a:endParaRPr sz="2000" dirty="0">
              <a:solidFill>
                <a:schemeClr val="dk1"/>
              </a:solidFill>
              <a:latin typeface="Gill Sans MT"/>
              <a:ea typeface="Times New Roman"/>
              <a:cs typeface="Times New Roman"/>
            </a:endParaRPr>
          </a:p>
          <a:p>
            <a:pPr marL="608965" indent="-422910">
              <a:lnSpc>
                <a:spcPct val="100000"/>
              </a:lnSpc>
              <a:buClr>
                <a:schemeClr val="dk1"/>
              </a:buClr>
              <a:buSzPts val="1400"/>
              <a:buFont typeface="Times New Roman"/>
              <a:buAutoNum type="arabicPeriod"/>
            </a:pPr>
            <a:r>
              <a:rPr lang="en" sz="2000" dirty="0">
                <a:solidFill>
                  <a:schemeClr val="dk1"/>
                </a:solidFill>
                <a:latin typeface="Gill Sans MT"/>
                <a:ea typeface="Times New Roman"/>
                <a:cs typeface="Times New Roman"/>
                <a:sym typeface="Times New Roman"/>
              </a:rPr>
              <a:t>Call law enforcement</a:t>
            </a:r>
            <a:endParaRPr sz="2000" dirty="0">
              <a:solidFill>
                <a:schemeClr val="dk1"/>
              </a:solidFill>
              <a:latin typeface="Gill Sans MT"/>
              <a:ea typeface="Times New Roman"/>
              <a:cs typeface="Times New Roman"/>
            </a:endParaRPr>
          </a:p>
          <a:p>
            <a:pPr marL="0" indent="0">
              <a:lnSpc>
                <a:spcPct val="100000"/>
              </a:lnSpc>
              <a:buNone/>
            </a:pPr>
            <a:endParaRPr sz="2000" dirty="0">
              <a:solidFill>
                <a:schemeClr val="dk1"/>
              </a:solidFill>
              <a:latin typeface="Gill Sans MT"/>
              <a:ea typeface="Times New Roman"/>
              <a:cs typeface="Times New Roman"/>
            </a:endParaRPr>
          </a:p>
          <a:p>
            <a:pPr marL="0" indent="0">
              <a:lnSpc>
                <a:spcPct val="100000"/>
              </a:lnSpc>
              <a:buNone/>
            </a:pPr>
            <a:endParaRPr sz="2000" dirty="0">
              <a:solidFill>
                <a:schemeClr val="dk1"/>
              </a:solidFill>
              <a:latin typeface="Gill Sans MT"/>
              <a:ea typeface="Times New Roman"/>
              <a:cs typeface="Times New Roman"/>
            </a:endParaRPr>
          </a:p>
          <a:p>
            <a:pPr marL="186055" indent="0">
              <a:buClr>
                <a:schemeClr val="dk1"/>
              </a:buClr>
              <a:buSzPts val="1400"/>
              <a:buNone/>
            </a:pPr>
            <a:r>
              <a:rPr lang="en" sz="2000" dirty="0">
                <a:solidFill>
                  <a:schemeClr val="dk1"/>
                </a:solidFill>
                <a:latin typeface="Gill Sans MT"/>
                <a:ea typeface="Times New Roman"/>
                <a:cs typeface="Times New Roman"/>
              </a:rPr>
              <a:t>Nation Center for Missing &amp; Exploited Children Cyber Tipline: </a:t>
            </a:r>
            <a:r>
              <a:rPr lang="en" sz="2000" dirty="0">
                <a:solidFill>
                  <a:schemeClr val="tx1"/>
                </a:solidFill>
                <a:latin typeface="Gill Sans MT"/>
                <a:ea typeface="Times New Roman"/>
                <a:cs typeface="Times New Roman"/>
                <a:hlinkClick r:id="rId3">
                  <a:extLst>
                    <a:ext uri="{A12FA001-AC4F-418D-AE19-62706E023703}">
                      <ahyp:hlinkClr xmlns:ahyp="http://schemas.microsoft.com/office/drawing/2018/hyperlinkcolor" val="tx"/>
                    </a:ext>
                  </a:extLst>
                </a:hlinkClick>
              </a:rPr>
              <a:t>https://report.cybertip.org/</a:t>
            </a:r>
            <a:endParaRPr lang="en" sz="2000" dirty="0">
              <a:solidFill>
                <a:schemeClr val="tx1"/>
              </a:solidFill>
              <a:latin typeface="Gill Sans MT"/>
              <a:ea typeface="Times New Roman"/>
              <a:cs typeface="Times New Roman"/>
            </a:endParaRPr>
          </a:p>
          <a:p>
            <a:pPr marL="186055" indent="0">
              <a:buSzPts val="1400"/>
              <a:buNone/>
            </a:pPr>
            <a:endParaRPr lang="en" sz="2000" dirty="0">
              <a:solidFill>
                <a:schemeClr val="dk1"/>
              </a:solidFill>
              <a:ea typeface="Times New Roman"/>
              <a:cs typeface="Times New Roman"/>
            </a:endParaRPr>
          </a:p>
        </p:txBody>
      </p:sp>
      <p:sp>
        <p:nvSpPr>
          <p:cNvPr id="9" name="Rectangle 8">
            <a:extLst>
              <a:ext uri="{FF2B5EF4-FFF2-40B4-BE49-F238E27FC236}">
                <a16:creationId xmlns:a16="http://schemas.microsoft.com/office/drawing/2014/main" id="{9D814D7F-0F8C-A8C9-EA0F-16E62D457E47}"/>
              </a:ext>
            </a:extLst>
          </p:cNvPr>
          <p:cNvSpPr/>
          <p:nvPr/>
        </p:nvSpPr>
        <p:spPr>
          <a:xfrm>
            <a:off x="461210" y="628316"/>
            <a:ext cx="11269578" cy="10427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146;p24">
            <a:extLst>
              <a:ext uri="{FF2B5EF4-FFF2-40B4-BE49-F238E27FC236}">
                <a16:creationId xmlns:a16="http://schemas.microsoft.com/office/drawing/2014/main" id="{165A7F9F-08A4-B8B9-FEB7-B10D8D78A0DB}"/>
              </a:ext>
            </a:extLst>
          </p:cNvPr>
          <p:cNvSpPr txBox="1">
            <a:spLocks noGrp="1"/>
          </p:cNvSpPr>
          <p:nvPr>
            <p:ph type="title"/>
          </p:nvPr>
        </p:nvSpPr>
        <p:spPr>
          <a:xfrm>
            <a:off x="418125" y="480168"/>
            <a:ext cx="11360800" cy="763600"/>
          </a:xfrm>
          <a:prstGeom prst="rect">
            <a:avLst/>
          </a:prstGeom>
        </p:spPr>
        <p:txBody>
          <a:bodyPr spcFirstLastPara="1" wrap="square" lIns="121900" tIns="121900" rIns="121900" bIns="121900" anchor="t" anchorCtr="0">
            <a:noAutofit/>
          </a:bodyPr>
          <a:lstStyle/>
          <a:p>
            <a:pPr>
              <a:buSzPts val="990"/>
            </a:pPr>
            <a:r>
              <a:rPr lang="en" sz="4800" dirty="0">
                <a:latin typeface="Gill Sans MT"/>
                <a:ea typeface="Times New Roman"/>
                <a:cs typeface="Times New Roman"/>
                <a:sym typeface="Times New Roman"/>
              </a:rPr>
              <a:t>if a child is contacted online</a:t>
            </a:r>
            <a:br>
              <a:rPr lang="en" sz="4800" dirty="0">
                <a:latin typeface="Gill Sans MT"/>
                <a:ea typeface="Times New Roman"/>
                <a:cs typeface="Times New Roman"/>
                <a:sym typeface="Times New Roman"/>
              </a:rPr>
            </a:br>
            <a:r>
              <a:rPr lang="en" sz="2000" dirty="0">
                <a:latin typeface="Gill Sans MT"/>
                <a:ea typeface="Times New Roman"/>
                <a:cs typeface="Times New Roman"/>
              </a:rPr>
              <a:t>what to do...</a:t>
            </a:r>
            <a:endParaRPr lang="en-US" dirty="0">
              <a:latin typeface="Gill Sans MT"/>
              <a:ea typeface="Times New Roman"/>
              <a:cs typeface="Times New Roman"/>
            </a:endParaRPr>
          </a:p>
          <a:p>
            <a:pPr>
              <a:buSzPts val="990"/>
            </a:pPr>
            <a:endParaRPr sz="2267" dirty="0">
              <a:latin typeface="Average"/>
              <a:ea typeface="Average"/>
              <a:cs typeface="Average"/>
              <a:sym typeface="Average"/>
            </a:endParaRPr>
          </a:p>
        </p:txBody>
      </p:sp>
    </p:spTree>
    <p:extLst>
      <p:ext uri="{BB962C8B-B14F-4D97-AF65-F5344CB8AC3E}">
        <p14:creationId xmlns:p14="http://schemas.microsoft.com/office/powerpoint/2010/main" val="1846615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6D5396-9D74-A903-9E35-78D5A1989FFE}"/>
              </a:ext>
            </a:extLst>
          </p:cNvPr>
          <p:cNvSpPr>
            <a:spLocks noGrp="1"/>
          </p:cNvSpPr>
          <p:nvPr>
            <p:ph type="title"/>
          </p:nvPr>
        </p:nvSpPr>
        <p:spPr/>
        <p:txBody>
          <a:bodyPr/>
          <a:lstStyle/>
          <a:p>
            <a:r>
              <a:rPr lang="en-US" dirty="0"/>
              <a:t>Resources </a:t>
            </a:r>
          </a:p>
        </p:txBody>
      </p:sp>
      <p:sp>
        <p:nvSpPr>
          <p:cNvPr id="5" name="Text Placeholder 4">
            <a:extLst>
              <a:ext uri="{FF2B5EF4-FFF2-40B4-BE49-F238E27FC236}">
                <a16:creationId xmlns:a16="http://schemas.microsoft.com/office/drawing/2014/main" id="{1D4ABE1C-B838-3D02-CCD8-4E5EB12439B9}"/>
              </a:ext>
            </a:extLst>
          </p:cNvPr>
          <p:cNvSpPr>
            <a:spLocks noGrp="1"/>
          </p:cNvSpPr>
          <p:nvPr>
            <p:ph type="body" idx="1"/>
          </p:nvPr>
        </p:nvSpPr>
        <p:spPr/>
        <p:txBody>
          <a:bodyPr/>
          <a:lstStyle/>
          <a:p>
            <a:r>
              <a:rPr lang="en-US" dirty="0"/>
              <a:t>For prevention and intervention</a:t>
            </a:r>
          </a:p>
        </p:txBody>
      </p:sp>
    </p:spTree>
    <p:extLst>
      <p:ext uri="{BB962C8B-B14F-4D97-AF65-F5344CB8AC3E}">
        <p14:creationId xmlns:p14="http://schemas.microsoft.com/office/powerpoint/2010/main" val="957149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9" name="Rectangle 8">
            <a:extLst>
              <a:ext uri="{FF2B5EF4-FFF2-40B4-BE49-F238E27FC236}">
                <a16:creationId xmlns:a16="http://schemas.microsoft.com/office/drawing/2014/main" id="{9D814D7F-0F8C-A8C9-EA0F-16E62D457E47}"/>
              </a:ext>
            </a:extLst>
          </p:cNvPr>
          <p:cNvSpPr/>
          <p:nvPr/>
        </p:nvSpPr>
        <p:spPr>
          <a:xfrm>
            <a:off x="461210" y="628316"/>
            <a:ext cx="11269578" cy="10427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146;p24">
            <a:extLst>
              <a:ext uri="{FF2B5EF4-FFF2-40B4-BE49-F238E27FC236}">
                <a16:creationId xmlns:a16="http://schemas.microsoft.com/office/drawing/2014/main" id="{165A7F9F-08A4-B8B9-FEB7-B10D8D78A0DB}"/>
              </a:ext>
            </a:extLst>
          </p:cNvPr>
          <p:cNvSpPr txBox="1">
            <a:spLocks noGrp="1"/>
          </p:cNvSpPr>
          <p:nvPr>
            <p:ph type="title"/>
          </p:nvPr>
        </p:nvSpPr>
        <p:spPr>
          <a:prstGeom prst="rect">
            <a:avLst/>
          </a:prstGeom>
        </p:spPr>
        <p:txBody>
          <a:bodyPr spcFirstLastPara="1" wrap="square" lIns="121900" tIns="121900" rIns="121900" bIns="121900" anchor="t" anchorCtr="0">
            <a:noAutofit/>
          </a:bodyPr>
          <a:lstStyle/>
          <a:p>
            <a:pPr>
              <a:buSzPts val="990"/>
            </a:pPr>
            <a:r>
              <a:rPr lang="en" sz="4000" dirty="0">
                <a:latin typeface="Gill Sans MT"/>
                <a:cs typeface="Times New Roman"/>
                <a:sym typeface="Times New Roman"/>
              </a:rPr>
              <a:t>a child’s  images are  shared on-line </a:t>
            </a:r>
            <a:br>
              <a:rPr lang="en" sz="4800" dirty="0">
                <a:latin typeface="Gill Sans MT"/>
                <a:ea typeface="Times New Roman"/>
                <a:cs typeface="Times New Roman"/>
                <a:sym typeface="Times New Roman"/>
              </a:rPr>
            </a:br>
            <a:r>
              <a:rPr lang="en-US" sz="2000" dirty="0">
                <a:latin typeface="Gill Sans MT"/>
                <a:ea typeface="Times New Roman"/>
                <a:cs typeface="Times New Roman"/>
              </a:rPr>
              <a:t> what to do</a:t>
            </a:r>
            <a:endParaRPr lang="en-US" dirty="0">
              <a:latin typeface="Gill Sans MT"/>
              <a:ea typeface="Times New Roman"/>
              <a:cs typeface="Times New Roman"/>
            </a:endParaRPr>
          </a:p>
          <a:p>
            <a:pPr>
              <a:buSzPts val="990"/>
            </a:pPr>
            <a:endParaRPr sz="2267" dirty="0">
              <a:latin typeface="Average"/>
              <a:ea typeface="Average"/>
              <a:cs typeface="Average"/>
              <a:sym typeface="Average"/>
            </a:endParaRPr>
          </a:p>
        </p:txBody>
      </p:sp>
      <p:sp>
        <p:nvSpPr>
          <p:cNvPr id="22" name="TextBox 21">
            <a:extLst>
              <a:ext uri="{FF2B5EF4-FFF2-40B4-BE49-F238E27FC236}">
                <a16:creationId xmlns:a16="http://schemas.microsoft.com/office/drawing/2014/main" id="{E2D568EE-F585-C6B6-BF84-D3C8EB511E01}"/>
              </a:ext>
            </a:extLst>
          </p:cNvPr>
          <p:cNvSpPr txBox="1"/>
          <p:nvPr/>
        </p:nvSpPr>
        <p:spPr>
          <a:xfrm>
            <a:off x="697584" y="5420412"/>
            <a:ext cx="10322349" cy="923330"/>
          </a:xfrm>
          <a:prstGeom prst="rect">
            <a:avLst/>
          </a:prstGeom>
          <a:noFill/>
        </p:spPr>
        <p:txBody>
          <a:bodyPr wrap="square" rtlCol="0">
            <a:spAutoFit/>
          </a:bodyPr>
          <a:lstStyle/>
          <a:p>
            <a:endParaRPr lang="en-US" dirty="0"/>
          </a:p>
          <a:p>
            <a:endParaRPr lang="en-US" dirty="0"/>
          </a:p>
          <a:p>
            <a:r>
              <a:rPr lang="en-US" dirty="0"/>
              <a:t>https://Takeitdown.ncmec.org   They will also serve adults whose images were shared before they were 18</a:t>
            </a:r>
          </a:p>
        </p:txBody>
      </p:sp>
      <p:pic>
        <p:nvPicPr>
          <p:cNvPr id="128" name="Picture 127">
            <a:extLst>
              <a:ext uri="{FF2B5EF4-FFF2-40B4-BE49-F238E27FC236}">
                <a16:creationId xmlns:a16="http://schemas.microsoft.com/office/drawing/2014/main" id="{9FBAC4B8-1FAD-A4B1-1722-142F0A0D6823}"/>
              </a:ext>
            </a:extLst>
          </p:cNvPr>
          <p:cNvPicPr>
            <a:picLocks noChangeAspect="1"/>
          </p:cNvPicPr>
          <p:nvPr/>
        </p:nvPicPr>
        <p:blipFill>
          <a:blip r:embed="rId3"/>
          <a:stretch>
            <a:fillRect/>
          </a:stretch>
        </p:blipFill>
        <p:spPr>
          <a:xfrm>
            <a:off x="461210" y="2214223"/>
            <a:ext cx="10649813" cy="3307013"/>
          </a:xfrm>
          <a:prstGeom prst="rect">
            <a:avLst/>
          </a:prstGeom>
        </p:spPr>
      </p:pic>
    </p:spTree>
    <p:extLst>
      <p:ext uri="{BB962C8B-B14F-4D97-AF65-F5344CB8AC3E}">
        <p14:creationId xmlns:p14="http://schemas.microsoft.com/office/powerpoint/2010/main" val="1209600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9" name="Rectangle 8">
            <a:extLst>
              <a:ext uri="{FF2B5EF4-FFF2-40B4-BE49-F238E27FC236}">
                <a16:creationId xmlns:a16="http://schemas.microsoft.com/office/drawing/2014/main" id="{9D814D7F-0F8C-A8C9-EA0F-16E62D457E47}"/>
              </a:ext>
            </a:extLst>
          </p:cNvPr>
          <p:cNvSpPr/>
          <p:nvPr/>
        </p:nvSpPr>
        <p:spPr>
          <a:xfrm>
            <a:off x="461210" y="628316"/>
            <a:ext cx="11269578" cy="10427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146;p24">
            <a:extLst>
              <a:ext uri="{FF2B5EF4-FFF2-40B4-BE49-F238E27FC236}">
                <a16:creationId xmlns:a16="http://schemas.microsoft.com/office/drawing/2014/main" id="{165A7F9F-08A4-B8B9-FEB7-B10D8D78A0DB}"/>
              </a:ext>
            </a:extLst>
          </p:cNvPr>
          <p:cNvSpPr txBox="1">
            <a:spLocks noGrp="1"/>
          </p:cNvSpPr>
          <p:nvPr>
            <p:ph type="title"/>
          </p:nvPr>
        </p:nvSpPr>
        <p:spPr>
          <a:prstGeom prst="rect">
            <a:avLst/>
          </a:prstGeom>
        </p:spPr>
        <p:txBody>
          <a:bodyPr spcFirstLastPara="1" wrap="square" lIns="121900" tIns="121900" rIns="121900" bIns="121900" anchor="t" anchorCtr="0">
            <a:noAutofit/>
          </a:bodyPr>
          <a:lstStyle/>
          <a:p>
            <a:pPr>
              <a:buSzPts val="990"/>
            </a:pPr>
            <a:r>
              <a:rPr lang="en" sz="3200" dirty="0">
                <a:latin typeface="Gill Sans MT"/>
                <a:ea typeface="Times New Roman"/>
                <a:cs typeface="Times New Roman"/>
                <a:sym typeface="Times New Roman"/>
              </a:rPr>
              <a:t>a child’s  images are  shared on-line </a:t>
            </a:r>
            <a:br>
              <a:rPr lang="en" sz="4800" dirty="0">
                <a:latin typeface="Gill Sans MT"/>
                <a:ea typeface="Times New Roman"/>
                <a:cs typeface="Times New Roman"/>
                <a:sym typeface="Times New Roman"/>
              </a:rPr>
            </a:br>
            <a:r>
              <a:rPr lang="en-US" sz="2000" dirty="0">
                <a:latin typeface="Gill Sans MT"/>
                <a:ea typeface="Times New Roman"/>
                <a:cs typeface="Times New Roman"/>
              </a:rPr>
              <a:t> what to do</a:t>
            </a:r>
            <a:endParaRPr lang="en-US" dirty="0">
              <a:latin typeface="Gill Sans MT"/>
              <a:ea typeface="Times New Roman"/>
              <a:cs typeface="Times New Roman"/>
            </a:endParaRPr>
          </a:p>
          <a:p>
            <a:pPr>
              <a:buSzPts val="990"/>
            </a:pPr>
            <a:endParaRPr sz="2267" dirty="0">
              <a:latin typeface="Average"/>
              <a:ea typeface="Average"/>
              <a:cs typeface="Average"/>
              <a:sym typeface="Average"/>
            </a:endParaRPr>
          </a:p>
        </p:txBody>
      </p:sp>
      <p:sp>
        <p:nvSpPr>
          <p:cNvPr id="18" name="Content Placeholder 17">
            <a:extLst>
              <a:ext uri="{FF2B5EF4-FFF2-40B4-BE49-F238E27FC236}">
                <a16:creationId xmlns:a16="http://schemas.microsoft.com/office/drawing/2014/main" id="{44CC9D3A-E332-5169-76DC-5F8C832ED054}"/>
              </a:ext>
            </a:extLst>
          </p:cNvPr>
          <p:cNvSpPr>
            <a:spLocks noGrp="1"/>
          </p:cNvSpPr>
          <p:nvPr>
            <p:ph sz="quarter" idx="4"/>
          </p:nvPr>
        </p:nvSpPr>
        <p:spPr>
          <a:xfrm>
            <a:off x="743578" y="5815262"/>
            <a:ext cx="11102123" cy="1042738"/>
          </a:xfrm>
        </p:spPr>
        <p:txBody>
          <a:bodyPr>
            <a:normAutofit fontScale="77500" lnSpcReduction="20000"/>
          </a:bodyPr>
          <a:lstStyle/>
          <a:p>
            <a:endParaRPr lang="en-US" dirty="0"/>
          </a:p>
          <a:p>
            <a:r>
              <a:rPr lang="en-US" dirty="0">
                <a:hlinkClick r:id="rId3"/>
              </a:rPr>
              <a:t>Internet Crimes Against Children Task Force (maryland.gov)</a:t>
            </a:r>
            <a:endParaRPr lang="en-US" dirty="0"/>
          </a:p>
          <a:p>
            <a:r>
              <a:rPr lang="en-US" dirty="0"/>
              <a:t>https://mdsp.maryland.gov/Organization/Pages/CriminalInvestigationBureau/CriminalEnforcementDivision/Internet-Crimes-Against-Children-Task-Force.aspx</a:t>
            </a:r>
          </a:p>
        </p:txBody>
      </p:sp>
      <p:pic>
        <p:nvPicPr>
          <p:cNvPr id="1026" name="Picture 2">
            <a:extLst>
              <a:ext uri="{FF2B5EF4-FFF2-40B4-BE49-F238E27FC236}">
                <a16:creationId xmlns:a16="http://schemas.microsoft.com/office/drawing/2014/main" id="{F45FA66B-B5CB-7F1F-F4D0-AD66BA16D5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180" y="2170444"/>
            <a:ext cx="4652387" cy="370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168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2C6414-EC59-2CAB-0EF2-4F5F05EADA34}"/>
              </a:ext>
            </a:extLst>
          </p:cNvPr>
          <p:cNvSpPr>
            <a:spLocks noGrp="1"/>
          </p:cNvSpPr>
          <p:nvPr>
            <p:ph type="title"/>
          </p:nvPr>
        </p:nvSpPr>
        <p:spPr/>
        <p:txBody>
          <a:bodyPr/>
          <a:lstStyle/>
          <a:p>
            <a:r>
              <a:rPr lang="en-US" dirty="0"/>
              <a:t>resources</a:t>
            </a:r>
          </a:p>
        </p:txBody>
      </p:sp>
      <p:sp>
        <p:nvSpPr>
          <p:cNvPr id="5" name="Text Placeholder 4">
            <a:extLst>
              <a:ext uri="{FF2B5EF4-FFF2-40B4-BE49-F238E27FC236}">
                <a16:creationId xmlns:a16="http://schemas.microsoft.com/office/drawing/2014/main" id="{55FB06B7-F5FD-9602-6B4B-DD3928413B85}"/>
              </a:ext>
            </a:extLst>
          </p:cNvPr>
          <p:cNvSpPr>
            <a:spLocks noGrp="1"/>
          </p:cNvSpPr>
          <p:nvPr>
            <p:ph type="body" idx="1"/>
          </p:nvPr>
        </p:nvSpPr>
        <p:spPr/>
        <p:txBody>
          <a:bodyPr/>
          <a:lstStyle/>
          <a:p>
            <a:r>
              <a:rPr lang="en-US" dirty="0"/>
              <a:t>For medical practitioners to use and share with families!</a:t>
            </a:r>
          </a:p>
        </p:txBody>
      </p:sp>
    </p:spTree>
    <p:extLst>
      <p:ext uri="{BB962C8B-B14F-4D97-AF65-F5344CB8AC3E}">
        <p14:creationId xmlns:p14="http://schemas.microsoft.com/office/powerpoint/2010/main" val="352613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8DC305-CEB5-AB47-F4F8-323100EB8BD7}"/>
              </a:ext>
            </a:extLst>
          </p:cNvPr>
          <p:cNvSpPr>
            <a:spLocks noGrp="1"/>
          </p:cNvSpPr>
          <p:nvPr>
            <p:ph type="title"/>
          </p:nvPr>
        </p:nvSpPr>
        <p:spPr>
          <a:xfrm>
            <a:off x="581192" y="702156"/>
            <a:ext cx="11029616" cy="1013800"/>
          </a:xfrm>
        </p:spPr>
        <p:txBody>
          <a:bodyPr>
            <a:normAutofit/>
          </a:bodyPr>
          <a:lstStyle/>
          <a:p>
            <a:r>
              <a:rPr lang="en-US" dirty="0">
                <a:solidFill>
                  <a:srgbClr val="FFFFFF"/>
                </a:solidFill>
              </a:rPr>
              <a:t>How can we help parents do better? </a:t>
            </a:r>
          </a:p>
        </p:txBody>
      </p:sp>
      <p:sp>
        <p:nvSpPr>
          <p:cNvPr id="3" name="Content Placeholder 2">
            <a:extLst>
              <a:ext uri="{FF2B5EF4-FFF2-40B4-BE49-F238E27FC236}">
                <a16:creationId xmlns:a16="http://schemas.microsoft.com/office/drawing/2014/main" id="{35E71D60-96EC-4AE7-AE0F-772234D61228}"/>
              </a:ext>
            </a:extLst>
          </p:cNvPr>
          <p:cNvSpPr>
            <a:spLocks noGrp="1"/>
          </p:cNvSpPr>
          <p:nvPr>
            <p:ph idx="1"/>
          </p:nvPr>
        </p:nvSpPr>
        <p:spPr>
          <a:xfrm>
            <a:off x="581192" y="2180496"/>
            <a:ext cx="7225075" cy="3678303"/>
          </a:xfrm>
        </p:spPr>
        <p:txBody>
          <a:bodyPr>
            <a:normAutofit/>
          </a:bodyPr>
          <a:lstStyle/>
          <a:p>
            <a:pPr>
              <a:lnSpc>
                <a:spcPct val="90000"/>
              </a:lnSpc>
            </a:pPr>
            <a:r>
              <a:rPr lang="en-US" sz="1500" dirty="0"/>
              <a:t>Put information where parents will find it</a:t>
            </a:r>
          </a:p>
          <a:p>
            <a:pPr marL="0" indent="0">
              <a:lnSpc>
                <a:spcPct val="90000"/>
              </a:lnSpc>
              <a:buNone/>
            </a:pPr>
            <a:r>
              <a:rPr lang="en-US" sz="1500" dirty="0"/>
              <a:t>			The internet has not killed pamphlets!</a:t>
            </a:r>
          </a:p>
          <a:p>
            <a:pPr>
              <a:lnSpc>
                <a:spcPct val="90000"/>
              </a:lnSpc>
            </a:pPr>
            <a:r>
              <a:rPr lang="en-US" sz="1500" dirty="0"/>
              <a:t>See what the AAP has to say about healthy sexual development </a:t>
            </a:r>
          </a:p>
          <a:p>
            <a:pPr marL="0" indent="0">
              <a:lnSpc>
                <a:spcPct val="90000"/>
              </a:lnSpc>
              <a:buNone/>
            </a:pPr>
            <a:r>
              <a:rPr lang="en-US" sz="1500" dirty="0">
                <a:hlinkClick r:id="rId2"/>
              </a:rPr>
              <a:t>https://www.healthychildren.org/English/safety-prevention/at-home/Pages/Sexual-Abuse.aspx</a:t>
            </a:r>
            <a:endParaRPr lang="en-US" sz="1500" dirty="0"/>
          </a:p>
          <a:p>
            <a:pPr marL="0" indent="0">
              <a:lnSpc>
                <a:spcPct val="90000"/>
              </a:lnSpc>
              <a:buNone/>
            </a:pPr>
            <a:r>
              <a:rPr lang="en-US" sz="1500" dirty="0">
                <a:hlinkClick r:id="rId3"/>
              </a:rPr>
              <a:t>https://www.healthychildren.org/English/ages-stages/gradeschool/puberty/Pages/Talking-to-Your-Child-About-Sex.aspx</a:t>
            </a:r>
            <a:endParaRPr lang="en-US" sz="1500" dirty="0"/>
          </a:p>
          <a:p>
            <a:pPr marL="0" indent="0">
              <a:lnSpc>
                <a:spcPct val="90000"/>
              </a:lnSpc>
              <a:buNone/>
            </a:pPr>
            <a:r>
              <a:rPr lang="en-US" sz="1500" dirty="0">
                <a:hlinkClick r:id="rId4"/>
              </a:rPr>
              <a:t>https://www.healthychildren.org/English/family-life/Media/Pages/multiplayer-games-online-how-to-help-keep-kids-safe.aspx</a:t>
            </a:r>
            <a:r>
              <a:rPr lang="en-US" sz="1500" dirty="0"/>
              <a:t> </a:t>
            </a:r>
          </a:p>
          <a:p>
            <a:pPr>
              <a:lnSpc>
                <a:spcPct val="90000"/>
              </a:lnSpc>
            </a:pPr>
            <a:endParaRPr lang="en-US" sz="1500" dirty="0"/>
          </a:p>
          <a:p>
            <a:pPr>
              <a:lnSpc>
                <a:spcPct val="90000"/>
              </a:lnSpc>
            </a:pPr>
            <a:endParaRPr lang="en-US" sz="1500" dirty="0"/>
          </a:p>
        </p:txBody>
      </p:sp>
      <p:pic>
        <p:nvPicPr>
          <p:cNvPr id="5" name="Picture 4" descr="A picture containing indoor, photo, bed&#10;&#10;Description generated with high confidence">
            <a:extLst>
              <a:ext uri="{FF2B5EF4-FFF2-40B4-BE49-F238E27FC236}">
                <a16:creationId xmlns:a16="http://schemas.microsoft.com/office/drawing/2014/main" id="{F41C5047-E452-4D4D-A571-F7C51125D1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07" r="6771" b="3"/>
          <a:stretch/>
        </p:blipFill>
        <p:spPr>
          <a:xfrm rot="5400000">
            <a:off x="7641166" y="2281766"/>
            <a:ext cx="4504267" cy="3683001"/>
          </a:xfrm>
          <a:prstGeom prst="rect">
            <a:avLst/>
          </a:prstGeom>
        </p:spPr>
      </p:pic>
    </p:spTree>
    <p:extLst>
      <p:ext uri="{BB962C8B-B14F-4D97-AF65-F5344CB8AC3E}">
        <p14:creationId xmlns:p14="http://schemas.microsoft.com/office/powerpoint/2010/main" val="908681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A77340-0993-51C8-F2D5-C8034DC6F8E2}"/>
              </a:ext>
            </a:extLst>
          </p:cNvPr>
          <p:cNvSpPr txBox="1"/>
          <p:nvPr/>
        </p:nvSpPr>
        <p:spPr>
          <a:xfrm>
            <a:off x="581192" y="702156"/>
            <a:ext cx="11029616" cy="1013800"/>
          </a:xfrm>
          <a:prstGeom prst="rect">
            <a:avLst/>
          </a:prstGeom>
        </p:spPr>
        <p:txBody>
          <a:bodyPr vert="horz" lIns="91440" tIns="45720" rIns="91440" bIns="45720" rtlCol="0" anchor="b">
            <a:normAutofit/>
          </a:bodyPr>
          <a:lstStyle/>
          <a:p>
            <a:pPr defTabSz="457200">
              <a:lnSpc>
                <a:spcPct val="90000"/>
              </a:lnSpc>
              <a:spcBef>
                <a:spcPct val="0"/>
              </a:spcBef>
              <a:spcAft>
                <a:spcPts val="600"/>
              </a:spcAft>
            </a:pPr>
            <a:r>
              <a:rPr lang="en-US" sz="2800" cap="all">
                <a:solidFill>
                  <a:srgbClr val="FFFEFF"/>
                </a:solidFill>
                <a:latin typeface="+mj-lt"/>
                <a:ea typeface="+mj-ea"/>
                <a:cs typeface="+mj-cs"/>
              </a:rPr>
              <a:t>New!!!  From the NY State Initiative to</a:t>
            </a:r>
          </a:p>
          <a:p>
            <a:pPr defTabSz="457200">
              <a:lnSpc>
                <a:spcPct val="90000"/>
              </a:lnSpc>
              <a:spcBef>
                <a:spcPct val="0"/>
              </a:spcBef>
              <a:spcAft>
                <a:spcPts val="600"/>
              </a:spcAft>
            </a:pPr>
            <a:r>
              <a:rPr lang="en-US" sz="2800" cap="all">
                <a:solidFill>
                  <a:srgbClr val="FFFEFF"/>
                </a:solidFill>
                <a:latin typeface="+mj-lt"/>
                <a:ea typeface="+mj-ea"/>
                <a:cs typeface="+mj-cs"/>
              </a:rPr>
              <a:t> Prevent Child Sexual Abuse!</a:t>
            </a:r>
          </a:p>
        </p:txBody>
      </p:sp>
      <p:sp>
        <p:nvSpPr>
          <p:cNvPr id="3" name="Content Placeholder 2">
            <a:extLst>
              <a:ext uri="{FF2B5EF4-FFF2-40B4-BE49-F238E27FC236}">
                <a16:creationId xmlns:a16="http://schemas.microsoft.com/office/drawing/2014/main" id="{E74B3CCE-CC51-455D-8148-97D9438F8161}"/>
              </a:ext>
            </a:extLst>
          </p:cNvPr>
          <p:cNvSpPr>
            <a:spLocks noGrp="1"/>
          </p:cNvSpPr>
          <p:nvPr>
            <p:ph idx="1"/>
          </p:nvPr>
        </p:nvSpPr>
        <p:spPr>
          <a:xfrm>
            <a:off x="5348083" y="2355430"/>
            <a:ext cx="5003738" cy="3504033"/>
          </a:xfrm>
        </p:spPr>
        <p:txBody>
          <a:bodyPr anchor="t">
            <a:normAutofit/>
          </a:bodyPr>
          <a:lstStyle/>
          <a:p>
            <a:pPr marL="260100" indent="-260100" defTabSz="388620">
              <a:lnSpc>
                <a:spcPct val="90000"/>
              </a:lnSpc>
              <a:spcAft>
                <a:spcPts val="510"/>
              </a:spcAft>
            </a:pPr>
            <a:r>
              <a:rPr lang="en-US" sz="1360" kern="1200" dirty="0">
                <a:solidFill>
                  <a:srgbClr val="C00000"/>
                </a:solidFill>
                <a:latin typeface="Oswald"/>
                <a:ea typeface="+mn-ea"/>
                <a:cs typeface="+mn-cs"/>
              </a:rPr>
              <a:t> </a:t>
            </a:r>
            <a:r>
              <a:rPr lang="en-US" sz="1360" i="1" kern="1200" dirty="0">
                <a:solidFill>
                  <a:srgbClr val="C00000"/>
                </a:solidFill>
                <a:latin typeface="droid-serif-w01-regular"/>
                <a:ea typeface="+mn-ea"/>
                <a:cs typeface="+mn-cs"/>
              </a:rPr>
              <a:t>The Initiative is dedicated to the prevention of all forms of child sexual abuse throughout the state of New York through advancing research, policy, education and practice. We are organized as a cooperative initiative to provide state-of-the-art theory and research-based knowledge to inform, guide, and empower the public, professionals, and all those who serve children and families at all levels and sectors of society, toward the elimination of child sexual abuse. The Initiative is comprised of leaders in the field of child maltreatment, child protection, and promotion of well-being in children and families.</a:t>
            </a:r>
            <a:endParaRPr lang="en-US" sz="1360" i="1" kern="1200" dirty="0">
              <a:solidFill>
                <a:srgbClr val="C00000"/>
              </a:solidFill>
              <a:latin typeface="+mn-lt"/>
              <a:ea typeface="+mn-ea"/>
              <a:cs typeface="+mn-cs"/>
            </a:endParaRPr>
          </a:p>
          <a:p>
            <a:pPr marL="0" indent="0" defTabSz="388620">
              <a:spcAft>
                <a:spcPts val="510"/>
              </a:spcAft>
              <a:buNone/>
            </a:pPr>
            <a:endParaRPr lang="en-US" sz="2040" i="1" kern="1200" dirty="0">
              <a:solidFill>
                <a:srgbClr val="C00000"/>
              </a:solidFill>
              <a:latin typeface="+mn-lt"/>
              <a:ea typeface="+mn-ea"/>
              <a:cs typeface="+mn-cs"/>
            </a:endParaRPr>
          </a:p>
          <a:p>
            <a:pPr marL="0" indent="0" defTabSz="388620">
              <a:spcAft>
                <a:spcPts val="510"/>
              </a:spcAft>
              <a:buNone/>
            </a:pPr>
            <a:r>
              <a:rPr lang="en-US" sz="2040" i="1" kern="1200" dirty="0">
                <a:solidFill>
                  <a:srgbClr val="C00000"/>
                </a:solidFill>
                <a:latin typeface="+mn-lt"/>
                <a:ea typeface="+mn-ea"/>
                <a:cs typeface="+mn-cs"/>
              </a:rPr>
              <a:t>Learn more about us here:    </a:t>
            </a:r>
            <a:r>
              <a:rPr lang="en-US" sz="2040" i="1" u="sng" kern="1200" dirty="0">
                <a:solidFill>
                  <a:srgbClr val="C00000"/>
                </a:solidFill>
                <a:latin typeface="Calibri" panose="020F0502020204030204" pitchFamily="34" charset="0"/>
                <a:ea typeface="+mn-ea"/>
                <a:cs typeface="+mn-cs"/>
                <a:hlinkClick r:id="rId2">
                  <a:extLst>
                    <a:ext uri="{A12FA001-AC4F-418D-AE19-62706E023703}">
                      <ahyp:hlinkClr xmlns:ahyp="http://schemas.microsoft.com/office/drawing/2018/hyperlinkcolor" val="tx"/>
                    </a:ext>
                  </a:extLst>
                </a:hlinkClick>
              </a:rPr>
              <a:t>https://www.nypreventsexabuse.org/</a:t>
            </a:r>
            <a:endParaRPr lang="en-US" sz="2040" i="1" kern="1200" dirty="0">
              <a:solidFill>
                <a:srgbClr val="C00000"/>
              </a:solidFill>
              <a:latin typeface="Calibri" panose="020F0502020204030204" pitchFamily="34" charset="0"/>
              <a:ea typeface="+mn-ea"/>
              <a:cs typeface="+mn-cs"/>
            </a:endParaRPr>
          </a:p>
          <a:p>
            <a:pPr marL="0" indent="0">
              <a:buNone/>
            </a:pPr>
            <a:endParaRPr lang="en-US" sz="975" i="1" dirty="0">
              <a:solidFill>
                <a:srgbClr val="FFFFFF"/>
              </a:solidFill>
            </a:endParaRPr>
          </a:p>
        </p:txBody>
      </p:sp>
      <p:sp>
        <p:nvSpPr>
          <p:cNvPr id="6" name="TextBox 5">
            <a:extLst>
              <a:ext uri="{FF2B5EF4-FFF2-40B4-BE49-F238E27FC236}">
                <a16:creationId xmlns:a16="http://schemas.microsoft.com/office/drawing/2014/main" id="{77FFA021-8A07-4222-BB2F-F7693D8CD7D9}"/>
              </a:ext>
            </a:extLst>
          </p:cNvPr>
          <p:cNvSpPr txBox="1"/>
          <p:nvPr/>
        </p:nvSpPr>
        <p:spPr>
          <a:xfrm>
            <a:off x="3618500" y="3372811"/>
            <a:ext cx="3948729" cy="484748"/>
          </a:xfrm>
          <a:prstGeom prst="rect">
            <a:avLst/>
          </a:prstGeom>
          <a:noFill/>
        </p:spPr>
        <p:txBody>
          <a:bodyPr wrap="square">
            <a:spAutoFit/>
          </a:bodyPr>
          <a:lstStyle/>
          <a:p>
            <a:pPr algn="ctr" defTabSz="777240">
              <a:spcAft>
                <a:spcPts val="383"/>
              </a:spcAft>
            </a:pPr>
            <a:r>
              <a:rPr lang="en-US" sz="2550" kern="1200">
                <a:solidFill>
                  <a:srgbClr val="FFFFFF"/>
                </a:solidFill>
                <a:latin typeface="Oswald"/>
                <a:ea typeface="+mn-ea"/>
                <a:cs typeface="+mn-cs"/>
              </a:rPr>
              <a:t> </a:t>
            </a:r>
            <a:endParaRPr lang="en-US" sz="3000">
              <a:solidFill>
                <a:srgbClr val="FFFFFF"/>
              </a:solidFill>
              <a:latin typeface="Oswald"/>
            </a:endParaRPr>
          </a:p>
        </p:txBody>
      </p:sp>
      <p:pic>
        <p:nvPicPr>
          <p:cNvPr id="8" name="Picture 7" descr="A close-up of a logo&#10;&#10;Description automatically generated">
            <a:extLst>
              <a:ext uri="{FF2B5EF4-FFF2-40B4-BE49-F238E27FC236}">
                <a16:creationId xmlns:a16="http://schemas.microsoft.com/office/drawing/2014/main" id="{B3230ACC-14F2-7186-768C-1F447EF3C7DD}"/>
              </a:ext>
            </a:extLst>
          </p:cNvPr>
          <p:cNvPicPr>
            <a:picLocks noChangeAspect="1"/>
          </p:cNvPicPr>
          <p:nvPr/>
        </p:nvPicPr>
        <p:blipFill>
          <a:blip r:embed="rId3"/>
          <a:stretch>
            <a:fillRect/>
          </a:stretch>
        </p:blipFill>
        <p:spPr>
          <a:xfrm>
            <a:off x="1840178" y="2181225"/>
            <a:ext cx="1584390" cy="707964"/>
          </a:xfrm>
          <a:prstGeom prst="rect">
            <a:avLst/>
          </a:prstGeom>
        </p:spPr>
      </p:pic>
      <p:pic>
        <p:nvPicPr>
          <p:cNvPr id="10" name="Picture 9" descr="A group of logos with text&#10;&#10;Description automatically generated">
            <a:extLst>
              <a:ext uri="{FF2B5EF4-FFF2-40B4-BE49-F238E27FC236}">
                <a16:creationId xmlns:a16="http://schemas.microsoft.com/office/drawing/2014/main" id="{546381A5-7016-7DA8-F5EC-A653EDFD6576}"/>
              </a:ext>
            </a:extLst>
          </p:cNvPr>
          <p:cNvPicPr>
            <a:picLocks noChangeAspect="1"/>
          </p:cNvPicPr>
          <p:nvPr/>
        </p:nvPicPr>
        <p:blipFill>
          <a:blip r:embed="rId4"/>
          <a:stretch>
            <a:fillRect/>
          </a:stretch>
        </p:blipFill>
        <p:spPr>
          <a:xfrm>
            <a:off x="3335671" y="2399972"/>
            <a:ext cx="1221511" cy="935964"/>
          </a:xfrm>
          <a:prstGeom prst="rect">
            <a:avLst/>
          </a:prstGeom>
        </p:spPr>
      </p:pic>
      <p:pic>
        <p:nvPicPr>
          <p:cNvPr id="14" name="Picture 13" descr="A logo with text on it&#10;&#10;Description automatically generated">
            <a:extLst>
              <a:ext uri="{FF2B5EF4-FFF2-40B4-BE49-F238E27FC236}">
                <a16:creationId xmlns:a16="http://schemas.microsoft.com/office/drawing/2014/main" id="{163B3BB9-8C7A-4788-A811-B7E80D14EF89}"/>
              </a:ext>
            </a:extLst>
          </p:cNvPr>
          <p:cNvPicPr>
            <a:picLocks noChangeAspect="1"/>
          </p:cNvPicPr>
          <p:nvPr/>
        </p:nvPicPr>
        <p:blipFill>
          <a:blip r:embed="rId5"/>
          <a:stretch>
            <a:fillRect/>
          </a:stretch>
        </p:blipFill>
        <p:spPr>
          <a:xfrm>
            <a:off x="2094213" y="3002359"/>
            <a:ext cx="939883" cy="935965"/>
          </a:xfrm>
          <a:prstGeom prst="rect">
            <a:avLst/>
          </a:prstGeom>
        </p:spPr>
      </p:pic>
      <p:pic>
        <p:nvPicPr>
          <p:cNvPr id="18" name="Picture 17" descr="A close-up of a book&#10;&#10;Description automatically generated">
            <a:extLst>
              <a:ext uri="{FF2B5EF4-FFF2-40B4-BE49-F238E27FC236}">
                <a16:creationId xmlns:a16="http://schemas.microsoft.com/office/drawing/2014/main" id="{13B087BC-E52E-7835-BCAD-41C88769B71E}"/>
              </a:ext>
            </a:extLst>
          </p:cNvPr>
          <p:cNvPicPr>
            <a:picLocks noChangeAspect="1"/>
          </p:cNvPicPr>
          <p:nvPr/>
        </p:nvPicPr>
        <p:blipFill>
          <a:blip r:embed="rId6"/>
          <a:stretch>
            <a:fillRect/>
          </a:stretch>
        </p:blipFill>
        <p:spPr>
          <a:xfrm>
            <a:off x="3426490" y="3550860"/>
            <a:ext cx="1261327" cy="906756"/>
          </a:xfrm>
          <a:prstGeom prst="rect">
            <a:avLst/>
          </a:prstGeom>
        </p:spPr>
      </p:pic>
      <p:pic>
        <p:nvPicPr>
          <p:cNvPr id="20" name="Picture 19" descr="A group of people dancing&#10;&#10;Description automatically generated">
            <a:extLst>
              <a:ext uri="{FF2B5EF4-FFF2-40B4-BE49-F238E27FC236}">
                <a16:creationId xmlns:a16="http://schemas.microsoft.com/office/drawing/2014/main" id="{BEFA5AAE-FBDD-656F-BDE1-42639AFD7D6E}"/>
              </a:ext>
            </a:extLst>
          </p:cNvPr>
          <p:cNvPicPr>
            <a:picLocks noChangeAspect="1"/>
          </p:cNvPicPr>
          <p:nvPr/>
        </p:nvPicPr>
        <p:blipFill>
          <a:blip r:embed="rId7"/>
          <a:stretch>
            <a:fillRect/>
          </a:stretch>
        </p:blipFill>
        <p:spPr>
          <a:xfrm>
            <a:off x="1847871" y="4045516"/>
            <a:ext cx="1184009" cy="935965"/>
          </a:xfrm>
          <a:prstGeom prst="rect">
            <a:avLst/>
          </a:prstGeom>
        </p:spPr>
      </p:pic>
      <p:pic>
        <p:nvPicPr>
          <p:cNvPr id="25" name="Picture 24" descr="A logo for a children's alliance&#10;&#10;Description automatically generated">
            <a:extLst>
              <a:ext uri="{FF2B5EF4-FFF2-40B4-BE49-F238E27FC236}">
                <a16:creationId xmlns:a16="http://schemas.microsoft.com/office/drawing/2014/main" id="{90B0727B-8421-AC11-229E-AF20DE4200CC}"/>
              </a:ext>
            </a:extLst>
          </p:cNvPr>
          <p:cNvPicPr>
            <a:picLocks noChangeAspect="1"/>
          </p:cNvPicPr>
          <p:nvPr/>
        </p:nvPicPr>
        <p:blipFill>
          <a:blip r:embed="rId8"/>
          <a:stretch>
            <a:fillRect/>
          </a:stretch>
        </p:blipFill>
        <p:spPr>
          <a:xfrm>
            <a:off x="3098128" y="4587085"/>
            <a:ext cx="1434237" cy="707964"/>
          </a:xfrm>
          <a:prstGeom prst="rect">
            <a:avLst/>
          </a:prstGeom>
        </p:spPr>
      </p:pic>
      <p:sp>
        <p:nvSpPr>
          <p:cNvPr id="5" name="TextBox 4">
            <a:extLst>
              <a:ext uri="{FF2B5EF4-FFF2-40B4-BE49-F238E27FC236}">
                <a16:creationId xmlns:a16="http://schemas.microsoft.com/office/drawing/2014/main" id="{A5BABB92-6FEE-4DB4-5DE3-C5153352DD8E}"/>
              </a:ext>
            </a:extLst>
          </p:cNvPr>
          <p:cNvSpPr txBox="1"/>
          <p:nvPr/>
        </p:nvSpPr>
        <p:spPr>
          <a:xfrm>
            <a:off x="3613165" y="3381331"/>
            <a:ext cx="3922807" cy="327782"/>
          </a:xfrm>
          <a:prstGeom prst="rect">
            <a:avLst/>
          </a:prstGeom>
          <a:noFill/>
        </p:spPr>
        <p:txBody>
          <a:bodyPr wrap="square">
            <a:spAutoFit/>
          </a:bodyPr>
          <a:lstStyle/>
          <a:p>
            <a:pPr defTabSz="777240">
              <a:spcAft>
                <a:spcPts val="600"/>
              </a:spcAft>
            </a:pPr>
            <a:r>
              <a:rPr lang="en-US" sz="1530" kern="1200">
                <a:solidFill>
                  <a:srgbClr val="FFFFFF"/>
                </a:solidFill>
                <a:latin typeface="+mn-lt"/>
                <a:ea typeface="+mn-ea"/>
                <a:cs typeface="+mn-cs"/>
              </a:rPr>
              <a:t>t</a:t>
            </a:r>
            <a:endParaRPr lang="en-US"/>
          </a:p>
        </p:txBody>
      </p:sp>
    </p:spTree>
    <p:extLst>
      <p:ext uri="{BB962C8B-B14F-4D97-AF65-F5344CB8AC3E}">
        <p14:creationId xmlns:p14="http://schemas.microsoft.com/office/powerpoint/2010/main" val="2252856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D02A-CE88-A978-3712-5955BE3E14D1}"/>
              </a:ext>
            </a:extLst>
          </p:cNvPr>
          <p:cNvSpPr>
            <a:spLocks noGrp="1"/>
          </p:cNvSpPr>
          <p:nvPr>
            <p:ph type="title"/>
          </p:nvPr>
        </p:nvSpPr>
        <p:spPr/>
        <p:txBody>
          <a:bodyPr>
            <a:normAutofit fontScale="90000"/>
          </a:bodyPr>
          <a:lstStyle/>
          <a:p>
            <a:r>
              <a:rPr lang="en-US" sz="4000" b="1" dirty="0"/>
              <a:t>Healthy sexual development</a:t>
            </a:r>
            <a:br>
              <a:rPr lang="en-US" dirty="0"/>
            </a:br>
            <a:r>
              <a:rPr lang="en-US" dirty="0"/>
              <a:t>tips &amp; talking points for parents &amp; Caregivers</a:t>
            </a:r>
          </a:p>
        </p:txBody>
      </p:sp>
      <p:pic>
        <p:nvPicPr>
          <p:cNvPr id="5" name="Picture 4">
            <a:extLst>
              <a:ext uri="{FF2B5EF4-FFF2-40B4-BE49-F238E27FC236}">
                <a16:creationId xmlns:a16="http://schemas.microsoft.com/office/drawing/2014/main" id="{F67EB53A-4BF8-4766-84CB-7CFDA0B24043}"/>
              </a:ext>
            </a:extLst>
          </p:cNvPr>
          <p:cNvPicPr>
            <a:picLocks noChangeAspect="1"/>
          </p:cNvPicPr>
          <p:nvPr/>
        </p:nvPicPr>
        <p:blipFill>
          <a:blip r:embed="rId2"/>
          <a:stretch>
            <a:fillRect/>
          </a:stretch>
        </p:blipFill>
        <p:spPr>
          <a:xfrm>
            <a:off x="1432883" y="2039782"/>
            <a:ext cx="3377935" cy="4469906"/>
          </a:xfrm>
          <a:prstGeom prst="rect">
            <a:avLst/>
          </a:prstGeom>
        </p:spPr>
      </p:pic>
      <p:pic>
        <p:nvPicPr>
          <p:cNvPr id="6" name="Picture 5" descr="A purple and yellow rectangle with text&#10;&#10;Description automatically generated">
            <a:extLst>
              <a:ext uri="{FF2B5EF4-FFF2-40B4-BE49-F238E27FC236}">
                <a16:creationId xmlns:a16="http://schemas.microsoft.com/office/drawing/2014/main" id="{D8014565-A0AB-9A6A-D8D7-F724D452D6A2}"/>
              </a:ext>
            </a:extLst>
          </p:cNvPr>
          <p:cNvPicPr>
            <a:picLocks noChangeAspect="1"/>
          </p:cNvPicPr>
          <p:nvPr/>
        </p:nvPicPr>
        <p:blipFill>
          <a:blip r:embed="rId3"/>
          <a:stretch>
            <a:fillRect/>
          </a:stretch>
        </p:blipFill>
        <p:spPr>
          <a:xfrm>
            <a:off x="6700686" y="2037425"/>
            <a:ext cx="3525386" cy="4469906"/>
          </a:xfrm>
          <a:prstGeom prst="rect">
            <a:avLst/>
          </a:prstGeom>
        </p:spPr>
      </p:pic>
    </p:spTree>
    <p:extLst>
      <p:ext uri="{BB962C8B-B14F-4D97-AF65-F5344CB8AC3E}">
        <p14:creationId xmlns:p14="http://schemas.microsoft.com/office/powerpoint/2010/main" val="13130894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5497-4B48-0985-9468-8909192CE10D}"/>
              </a:ext>
            </a:extLst>
          </p:cNvPr>
          <p:cNvSpPr>
            <a:spLocks noGrp="1"/>
          </p:cNvSpPr>
          <p:nvPr>
            <p:ph type="title"/>
          </p:nvPr>
        </p:nvSpPr>
        <p:spPr/>
        <p:txBody>
          <a:bodyPr/>
          <a:lstStyle/>
          <a:p>
            <a:r>
              <a:rPr lang="en-US" dirty="0"/>
              <a:t>Link to retrieve PDF</a:t>
            </a:r>
          </a:p>
        </p:txBody>
      </p:sp>
      <p:sp>
        <p:nvSpPr>
          <p:cNvPr id="3" name="Content Placeholder 2">
            <a:extLst>
              <a:ext uri="{FF2B5EF4-FFF2-40B4-BE49-F238E27FC236}">
                <a16:creationId xmlns:a16="http://schemas.microsoft.com/office/drawing/2014/main" id="{A54DA84C-FCA2-C0B4-6032-C057298B03B7}"/>
              </a:ext>
            </a:extLst>
          </p:cNvPr>
          <p:cNvSpPr>
            <a:spLocks noGrp="1"/>
          </p:cNvSpPr>
          <p:nvPr>
            <p:ph idx="1"/>
          </p:nvPr>
        </p:nvSpPr>
        <p:spPr/>
        <p:txBody>
          <a:bodyPr/>
          <a:lstStyle/>
          <a:p>
            <a:r>
              <a:rPr lang="en-US" dirty="0">
                <a:hlinkClick r:id="rId2"/>
              </a:rPr>
              <a:t>Healthy Sexual Development | </a:t>
            </a:r>
            <a:r>
              <a:rPr lang="en-US" dirty="0" err="1">
                <a:hlinkClick r:id="rId2"/>
              </a:rPr>
              <a:t>Nysipcsa</a:t>
            </a:r>
            <a:r>
              <a:rPr lang="en-US" dirty="0">
                <a:hlinkClick r:id="rId2"/>
              </a:rPr>
              <a:t> (nypreventsexabuse.org)</a:t>
            </a:r>
            <a:endParaRPr lang="en-US" dirty="0"/>
          </a:p>
          <a:p>
            <a:r>
              <a:rPr lang="en-US" dirty="0">
                <a:hlinkClick r:id="rId2"/>
              </a:rPr>
              <a:t>https://www.nypreventsexabuse.org/healthy-sexual-development</a:t>
            </a:r>
            <a:r>
              <a:rPr lang="en-US" dirty="0"/>
              <a:t> </a:t>
            </a:r>
          </a:p>
        </p:txBody>
      </p:sp>
    </p:spTree>
    <p:extLst>
      <p:ext uri="{BB962C8B-B14F-4D97-AF65-F5344CB8AC3E}">
        <p14:creationId xmlns:p14="http://schemas.microsoft.com/office/powerpoint/2010/main" val="2378446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943482-F908-4EFE-BCFF-8D782A9FF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104" y="6018682"/>
            <a:ext cx="6332010" cy="949622"/>
          </a:xfrm>
          <a:prstGeom prst="rect">
            <a:avLst/>
          </a:prstGeom>
        </p:spPr>
      </p:pic>
      <p:pic>
        <p:nvPicPr>
          <p:cNvPr id="9" name="Picture 8">
            <a:extLst>
              <a:ext uri="{FF2B5EF4-FFF2-40B4-BE49-F238E27FC236}">
                <a16:creationId xmlns:a16="http://schemas.microsoft.com/office/drawing/2014/main" id="{56AD8571-F219-4BD3-A102-831D6BE32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749" y="1865763"/>
            <a:ext cx="2937150" cy="4150321"/>
          </a:xfrm>
          <a:prstGeom prst="rect">
            <a:avLst/>
          </a:prstGeom>
        </p:spPr>
      </p:pic>
      <p:pic>
        <p:nvPicPr>
          <p:cNvPr id="11" name="Picture 10">
            <a:extLst>
              <a:ext uri="{FF2B5EF4-FFF2-40B4-BE49-F238E27FC236}">
                <a16:creationId xmlns:a16="http://schemas.microsoft.com/office/drawing/2014/main" id="{E5197F84-788D-4DC3-AEA0-3E76EAAC0B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453" y="1877317"/>
            <a:ext cx="2937149" cy="4173124"/>
          </a:xfrm>
          <a:prstGeom prst="rect">
            <a:avLst/>
          </a:prstGeom>
        </p:spPr>
      </p:pic>
      <p:sp>
        <p:nvSpPr>
          <p:cNvPr id="14" name="Title 1">
            <a:extLst>
              <a:ext uri="{FF2B5EF4-FFF2-40B4-BE49-F238E27FC236}">
                <a16:creationId xmlns:a16="http://schemas.microsoft.com/office/drawing/2014/main" id="{C463AC67-8845-40D7-AD6E-BCE599164FD2}"/>
              </a:ext>
            </a:extLst>
          </p:cNvPr>
          <p:cNvSpPr>
            <a:spLocks noGrp="1"/>
          </p:cNvSpPr>
          <p:nvPr>
            <p:ph type="title"/>
          </p:nvPr>
        </p:nvSpPr>
        <p:spPr>
          <a:xfrm>
            <a:off x="581192" y="702156"/>
            <a:ext cx="11029616" cy="1013800"/>
          </a:xfrm>
        </p:spPr>
        <p:txBody>
          <a:bodyPr>
            <a:normAutofit fontScale="90000"/>
          </a:bodyPr>
          <a:lstStyle/>
          <a:p>
            <a:r>
              <a:rPr lang="en-US" sz="4000" b="1" dirty="0"/>
              <a:t>Child sexual exploitation online</a:t>
            </a:r>
            <a:br>
              <a:rPr lang="en-US" dirty="0"/>
            </a:br>
            <a:r>
              <a:rPr lang="en-US" dirty="0"/>
              <a:t>tips &amp; talking points for parents &amp; Caregivers</a:t>
            </a:r>
          </a:p>
        </p:txBody>
      </p:sp>
    </p:spTree>
    <p:extLst>
      <p:ext uri="{BB962C8B-B14F-4D97-AF65-F5344CB8AC3E}">
        <p14:creationId xmlns:p14="http://schemas.microsoft.com/office/powerpoint/2010/main" val="1301768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936C3-41EA-750F-6FE3-8EFFE09B75CB}"/>
              </a:ext>
            </a:extLst>
          </p:cNvPr>
          <p:cNvSpPr>
            <a:spLocks noGrp="1"/>
          </p:cNvSpPr>
          <p:nvPr>
            <p:ph type="title"/>
          </p:nvPr>
        </p:nvSpPr>
        <p:spPr/>
        <p:txBody>
          <a:bodyPr/>
          <a:lstStyle/>
          <a:p>
            <a:r>
              <a:rPr lang="en-US" dirty="0"/>
              <a:t>Dangers facing children and youth </a:t>
            </a:r>
            <a:r>
              <a:rPr lang="en-US"/>
              <a:t>online </a:t>
            </a:r>
            <a:endParaRPr lang="en-US" dirty="0"/>
          </a:p>
        </p:txBody>
      </p:sp>
      <p:sp>
        <p:nvSpPr>
          <p:cNvPr id="3" name="Text Placeholder 2">
            <a:extLst>
              <a:ext uri="{FF2B5EF4-FFF2-40B4-BE49-F238E27FC236}">
                <a16:creationId xmlns:a16="http://schemas.microsoft.com/office/drawing/2014/main" id="{C378D2C9-C25A-D0EC-72E9-6B09A8A2B945}"/>
              </a:ext>
            </a:extLst>
          </p:cNvPr>
          <p:cNvSpPr>
            <a:spLocks noGrp="1"/>
          </p:cNvSpPr>
          <p:nvPr>
            <p:ph type="body" idx="1"/>
          </p:nvPr>
        </p:nvSpPr>
        <p:spPr/>
        <p:txBody>
          <a:bodyPr/>
          <a:lstStyle/>
          <a:p>
            <a:r>
              <a:rPr lang="en-US" dirty="0"/>
              <a:t>Trevor Raushi </a:t>
            </a:r>
          </a:p>
        </p:txBody>
      </p:sp>
    </p:spTree>
    <p:extLst>
      <p:ext uri="{BB962C8B-B14F-4D97-AF65-F5344CB8AC3E}">
        <p14:creationId xmlns:p14="http://schemas.microsoft.com/office/powerpoint/2010/main" val="2737708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0F394-8B47-7B5C-8395-3D3B51882AC7}"/>
              </a:ext>
            </a:extLst>
          </p:cNvPr>
          <p:cNvSpPr>
            <a:spLocks noGrp="1"/>
          </p:cNvSpPr>
          <p:nvPr>
            <p:ph type="title"/>
          </p:nvPr>
        </p:nvSpPr>
        <p:spPr/>
        <p:txBody>
          <a:bodyPr/>
          <a:lstStyle/>
          <a:p>
            <a:r>
              <a:rPr lang="en-US" dirty="0"/>
              <a:t>Link to retrieve PDF</a:t>
            </a:r>
          </a:p>
        </p:txBody>
      </p:sp>
      <p:sp>
        <p:nvSpPr>
          <p:cNvPr id="3" name="Content Placeholder 2">
            <a:extLst>
              <a:ext uri="{FF2B5EF4-FFF2-40B4-BE49-F238E27FC236}">
                <a16:creationId xmlns:a16="http://schemas.microsoft.com/office/drawing/2014/main" id="{4E5EF589-D9A4-5A18-56E4-2082B8B0243E}"/>
              </a:ext>
            </a:extLst>
          </p:cNvPr>
          <p:cNvSpPr>
            <a:spLocks noGrp="1"/>
          </p:cNvSpPr>
          <p:nvPr>
            <p:ph idx="1"/>
          </p:nvPr>
        </p:nvSpPr>
        <p:spPr/>
        <p:txBody>
          <a:bodyPr/>
          <a:lstStyle/>
          <a:p>
            <a:r>
              <a:rPr lang="en-US" dirty="0">
                <a:highlight>
                  <a:srgbClr val="FFFF00"/>
                </a:highlight>
                <a:hlinkClick r:id="rId2"/>
              </a:rPr>
              <a:t>Information for Youth | </a:t>
            </a:r>
            <a:r>
              <a:rPr lang="en-US" dirty="0" err="1">
                <a:highlight>
                  <a:srgbClr val="FFFF00"/>
                </a:highlight>
                <a:hlinkClick r:id="rId2"/>
              </a:rPr>
              <a:t>Nysipcsa</a:t>
            </a:r>
            <a:r>
              <a:rPr lang="en-US" dirty="0">
                <a:highlight>
                  <a:srgbClr val="FFFF00"/>
                </a:highlight>
                <a:hlinkClick r:id="rId2"/>
              </a:rPr>
              <a:t> (nypreventsexabuse.org)</a:t>
            </a:r>
            <a:r>
              <a:rPr lang="en-US" dirty="0">
                <a:highlight>
                  <a:srgbClr val="FFFF00"/>
                </a:highlight>
              </a:rPr>
              <a:t> </a:t>
            </a:r>
          </a:p>
          <a:p>
            <a:r>
              <a:rPr lang="en-US" dirty="0">
                <a:highlight>
                  <a:srgbClr val="FFFF00"/>
                </a:highlight>
                <a:hlinkClick r:id="rId2"/>
              </a:rPr>
              <a:t>https://www.nypreventsexabuse.org/information-for-youth</a:t>
            </a:r>
            <a:endParaRPr lang="en-US" dirty="0">
              <a:highlight>
                <a:srgbClr val="FFFF00"/>
              </a:highlight>
            </a:endParaRPr>
          </a:p>
          <a:p>
            <a:r>
              <a:rPr lang="en-US" sz="1800" dirty="0">
                <a:solidFill>
                  <a:srgbClr val="0000EE"/>
                </a:solidFill>
                <a:effectLst/>
                <a:latin typeface="Times New Roman" panose="02020603050405020304" pitchFamily="18" charset="0"/>
                <a:hlinkClick r:id="rId3"/>
              </a:rPr>
              <a:t>https://www.nypreventsexabuse.org/copy-of-healthy-sexual-development-1</a:t>
            </a:r>
            <a:r>
              <a:rPr lang="en-US" sz="1800" dirty="0">
                <a:solidFill>
                  <a:srgbClr val="0000EE"/>
                </a:solidFill>
                <a:effectLst/>
                <a:latin typeface="Times New Roman" panose="02020603050405020304" pitchFamily="18" charset="0"/>
              </a:rPr>
              <a:t>  (for parents) </a:t>
            </a:r>
            <a:endParaRPr lang="en-US" dirty="0"/>
          </a:p>
        </p:txBody>
      </p:sp>
    </p:spTree>
    <p:extLst>
      <p:ext uri="{BB962C8B-B14F-4D97-AF65-F5344CB8AC3E}">
        <p14:creationId xmlns:p14="http://schemas.microsoft.com/office/powerpoint/2010/main" val="52300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BA5686C-50EC-4926-9B42-6F8906D45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9E0363-684B-4942-80D6-F19E6D432122}"/>
              </a:ext>
            </a:extLst>
          </p:cNvPr>
          <p:cNvSpPr>
            <a:spLocks noGrp="1"/>
          </p:cNvSpPr>
          <p:nvPr>
            <p:ph type="title"/>
          </p:nvPr>
        </p:nvSpPr>
        <p:spPr>
          <a:xfrm>
            <a:off x="2876764" y="1107672"/>
            <a:ext cx="8731035" cy="955501"/>
          </a:xfrm>
        </p:spPr>
        <p:txBody>
          <a:bodyPr anchor="ctr">
            <a:noAutofit/>
          </a:bodyPr>
          <a:lstStyle/>
          <a:p>
            <a:pPr>
              <a:lnSpc>
                <a:spcPct val="90000"/>
              </a:lnSpc>
            </a:pPr>
            <a:r>
              <a:rPr lang="en-US" sz="3200" dirty="0">
                <a:solidFill>
                  <a:schemeClr val="accent1"/>
                </a:solidFill>
              </a:rPr>
              <a:t>The medical community can promote sexual health and safety -- support parents as their children primary sex educators!</a:t>
            </a:r>
          </a:p>
        </p:txBody>
      </p:sp>
      <p:grpSp>
        <p:nvGrpSpPr>
          <p:cNvPr id="14" name="Group 13">
            <a:extLst>
              <a:ext uri="{FF2B5EF4-FFF2-40B4-BE49-F238E27FC236}">
                <a16:creationId xmlns:a16="http://schemas.microsoft.com/office/drawing/2014/main" id="{5C2E1712-70B3-487C-9199-BFC6746578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64AD7A99-6993-4E17-8BA4-2A6DC3343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CF4274A-8CE6-489C-84CA-AA5139AD67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61856FBE-8203-45E0-9A80-366A85CAB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7" name="Picture 6">
            <a:extLst>
              <a:ext uri="{FF2B5EF4-FFF2-40B4-BE49-F238E27FC236}">
                <a16:creationId xmlns:a16="http://schemas.microsoft.com/office/drawing/2014/main" id="{5DC3A061-FEDB-4640-81AF-DFF9297578EB}"/>
              </a:ext>
            </a:extLst>
          </p:cNvPr>
          <p:cNvPicPr>
            <a:picLocks noChangeAspect="1"/>
          </p:cNvPicPr>
          <p:nvPr/>
        </p:nvPicPr>
        <p:blipFill rotWithShape="1">
          <a:blip r:embed="rId3"/>
          <a:srcRect l="6037" r="6042" b="2"/>
          <a:stretch/>
        </p:blipFill>
        <p:spPr>
          <a:xfrm>
            <a:off x="462694" y="691133"/>
            <a:ext cx="2134044" cy="3313533"/>
          </a:xfrm>
          <a:prstGeom prst="rect">
            <a:avLst/>
          </a:prstGeom>
        </p:spPr>
      </p:pic>
      <p:pic>
        <p:nvPicPr>
          <p:cNvPr id="4" name="Content Placeholder 7" descr="A group of people posing for a photo&#10;&#10;Description automatically generated with medium confidence">
            <a:extLst>
              <a:ext uri="{FF2B5EF4-FFF2-40B4-BE49-F238E27FC236}">
                <a16:creationId xmlns:a16="http://schemas.microsoft.com/office/drawing/2014/main" id="{2492EA61-5BDF-2212-8209-AB58E9C2A9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64" r="1825" b="2"/>
          <a:stretch/>
        </p:blipFill>
        <p:spPr>
          <a:xfrm>
            <a:off x="3128469" y="3263604"/>
            <a:ext cx="1922876" cy="2985652"/>
          </a:xfrm>
          <a:prstGeom prst="rect">
            <a:avLst/>
          </a:prstGeom>
        </p:spPr>
      </p:pic>
      <p:sp>
        <p:nvSpPr>
          <p:cNvPr id="3" name="Content Placeholder 2">
            <a:extLst>
              <a:ext uri="{FF2B5EF4-FFF2-40B4-BE49-F238E27FC236}">
                <a16:creationId xmlns:a16="http://schemas.microsoft.com/office/drawing/2014/main" id="{9DFF4449-5205-429B-8874-EC607787B3F6}"/>
              </a:ext>
            </a:extLst>
          </p:cNvPr>
          <p:cNvSpPr>
            <a:spLocks noGrp="1"/>
          </p:cNvSpPr>
          <p:nvPr>
            <p:ph idx="1"/>
          </p:nvPr>
        </p:nvSpPr>
        <p:spPr>
          <a:xfrm>
            <a:off x="6441897" y="2150533"/>
            <a:ext cx="5165902" cy="3708266"/>
          </a:xfrm>
        </p:spPr>
        <p:txBody>
          <a:bodyPr>
            <a:normAutofit/>
          </a:bodyPr>
          <a:lstStyle/>
          <a:p>
            <a:pPr marL="0" indent="0">
              <a:buNone/>
            </a:pPr>
            <a:endParaRPr lang="en-US" dirty="0"/>
          </a:p>
          <a:p>
            <a:pPr marL="0" indent="0">
              <a:buNone/>
            </a:pPr>
            <a:r>
              <a:rPr lang="en-US" sz="2400" dirty="0"/>
              <a:t>Advocate for resources in faith based, health and community organizations to support parents to become the primary sex educators of their children</a:t>
            </a:r>
          </a:p>
        </p:txBody>
      </p:sp>
    </p:spTree>
    <p:extLst>
      <p:ext uri="{BB962C8B-B14F-4D97-AF65-F5344CB8AC3E}">
        <p14:creationId xmlns:p14="http://schemas.microsoft.com/office/powerpoint/2010/main" val="2670833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DD6CA-B50A-AF7F-7DC1-4B41586DB666}"/>
              </a:ext>
            </a:extLst>
          </p:cNvPr>
          <p:cNvSpPr>
            <a:spLocks noGrp="1"/>
          </p:cNvSpPr>
          <p:nvPr>
            <p:ph type="title"/>
          </p:nvPr>
        </p:nvSpPr>
        <p:spPr/>
        <p:txBody>
          <a:bodyPr/>
          <a:lstStyle/>
          <a:p>
            <a:r>
              <a:rPr lang="en-US" dirty="0"/>
              <a:t>Link to retrieve PDF</a:t>
            </a:r>
          </a:p>
        </p:txBody>
      </p:sp>
      <p:sp>
        <p:nvSpPr>
          <p:cNvPr id="3" name="Content Placeholder 2">
            <a:extLst>
              <a:ext uri="{FF2B5EF4-FFF2-40B4-BE49-F238E27FC236}">
                <a16:creationId xmlns:a16="http://schemas.microsoft.com/office/drawing/2014/main" id="{E062A8EA-DF93-10BC-51D6-E4D264FC1768}"/>
              </a:ext>
            </a:extLst>
          </p:cNvPr>
          <p:cNvSpPr>
            <a:spLocks noGrp="1"/>
          </p:cNvSpPr>
          <p:nvPr>
            <p:ph idx="1"/>
          </p:nvPr>
        </p:nvSpPr>
        <p:spPr/>
        <p:txBody>
          <a:bodyPr>
            <a:normAutofit/>
          </a:bodyPr>
          <a:lstStyle/>
          <a:p>
            <a:r>
              <a:rPr lang="en-US" sz="4000" dirty="0">
                <a:hlinkClick r:id="rId2"/>
              </a:rPr>
              <a:t>Resources | The Sex-Wise Parent (sexwiseparent.com)</a:t>
            </a:r>
            <a:endParaRPr lang="en-US" sz="4000" dirty="0">
              <a:hlinkClick r:id="rId3"/>
            </a:endParaRPr>
          </a:p>
          <a:p>
            <a:r>
              <a:rPr lang="en-US" sz="4000" dirty="0">
                <a:hlinkClick r:id="rId3"/>
              </a:rPr>
              <a:t>WWW.SexWiseParent.com/resources</a:t>
            </a:r>
            <a:r>
              <a:rPr lang="en-US" sz="4000" dirty="0"/>
              <a:t> </a:t>
            </a:r>
          </a:p>
        </p:txBody>
      </p:sp>
    </p:spTree>
    <p:extLst>
      <p:ext uri="{BB962C8B-B14F-4D97-AF65-F5344CB8AC3E}">
        <p14:creationId xmlns:p14="http://schemas.microsoft.com/office/powerpoint/2010/main" val="808580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8DCAB585-D581-B801-4E21-4224F07FADE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Lst>
          </a:blip>
          <a:srcRect l="10310" t="14656" r="8360" b="20058"/>
          <a:stretch/>
        </p:blipFill>
        <p:spPr>
          <a:xfrm>
            <a:off x="0" y="-1"/>
            <a:ext cx="12192000" cy="6858001"/>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DA3A6E7D-93A8-1938-9978-500B9BFE7E02}"/>
              </a:ext>
            </a:extLst>
          </p:cNvPr>
          <p:cNvPicPr>
            <a:picLocks noGrp="1" noChangeAspect="1"/>
          </p:cNvPicPr>
          <p:nvPr>
            <p:ph idx="1"/>
          </p:nvPr>
        </p:nvPicPr>
        <p:blipFill>
          <a:blip r:embed="rId5"/>
          <a:stretch>
            <a:fillRect/>
          </a:stretch>
        </p:blipFill>
        <p:spPr>
          <a:xfrm rot="1046918">
            <a:off x="67409" y="2653620"/>
            <a:ext cx="7664800" cy="5028575"/>
          </a:xfrm>
        </p:spPr>
      </p:pic>
      <p:pic>
        <p:nvPicPr>
          <p:cNvPr id="11" name="Picture 10" descr="A group of people posing for a photo&#10;&#10;Description automatically generated with medium confidence">
            <a:extLst>
              <a:ext uri="{FF2B5EF4-FFF2-40B4-BE49-F238E27FC236}">
                <a16:creationId xmlns:a16="http://schemas.microsoft.com/office/drawing/2014/main" id="{AF85D835-F87C-BE0F-4A99-22C7466D5215}"/>
              </a:ext>
            </a:extLst>
          </p:cNvPr>
          <p:cNvPicPr>
            <a:picLocks noChangeAspect="1"/>
          </p:cNvPicPr>
          <p:nvPr/>
        </p:nvPicPr>
        <p:blipFill>
          <a:blip r:embed="rId6"/>
          <a:stretch>
            <a:fillRect/>
          </a:stretch>
        </p:blipFill>
        <p:spPr>
          <a:xfrm rot="21104942">
            <a:off x="1650720" y="158967"/>
            <a:ext cx="2728682" cy="3522091"/>
          </a:xfrm>
          <a:prstGeom prst="rect">
            <a:avLst/>
          </a:prstGeom>
          <a:ln>
            <a:solidFill>
              <a:schemeClr val="bg1">
                <a:lumMod val="50000"/>
              </a:schemeClr>
            </a:solidFill>
          </a:ln>
          <a:effectLst>
            <a:outerShdw blurRad="280570" dist="242866" dir="2700000" sx="103000" sy="103000" algn="tl" rotWithShape="0">
              <a:prstClr val="black">
                <a:alpha val="40000"/>
              </a:prstClr>
            </a:outerShdw>
          </a:effectLst>
        </p:spPr>
      </p:pic>
      <p:sp>
        <p:nvSpPr>
          <p:cNvPr id="12" name="TextBox 11">
            <a:extLst>
              <a:ext uri="{FF2B5EF4-FFF2-40B4-BE49-F238E27FC236}">
                <a16:creationId xmlns:a16="http://schemas.microsoft.com/office/drawing/2014/main" id="{61167B74-C161-8A29-B1FD-800733D36F47}"/>
              </a:ext>
            </a:extLst>
          </p:cNvPr>
          <p:cNvSpPr txBox="1"/>
          <p:nvPr/>
        </p:nvSpPr>
        <p:spPr>
          <a:xfrm>
            <a:off x="6652828" y="2683291"/>
            <a:ext cx="5378823" cy="2554545"/>
          </a:xfrm>
          <a:prstGeom prst="rect">
            <a:avLst/>
          </a:prstGeom>
          <a:noFill/>
        </p:spPr>
        <p:txBody>
          <a:bodyPr wrap="square" rtlCol="0">
            <a:spAutoFit/>
          </a:bodyPr>
          <a:lstStyle/>
          <a:p>
            <a:pPr algn="ctr"/>
            <a:r>
              <a:rPr lang="en-US" sz="4000" b="1" dirty="0">
                <a:solidFill>
                  <a:schemeClr val="accent1">
                    <a:lumMod val="75000"/>
                  </a:schemeClr>
                </a:solidFill>
                <a:effectLst/>
                <a:latin typeface="Stone Sans" pitchFamily="2" charset="0"/>
                <a:ea typeface="Calibri" panose="020F0502020204030204" pitchFamily="34" charset="0"/>
              </a:rPr>
              <a:t>A National Plan to Prevent Child Sexual Abuse and Exploitation</a:t>
            </a:r>
            <a:r>
              <a:rPr lang="en-US" sz="4000" b="1" dirty="0">
                <a:solidFill>
                  <a:schemeClr val="accent1">
                    <a:lumMod val="75000"/>
                  </a:schemeClr>
                </a:solidFill>
                <a:effectLst/>
                <a:latin typeface="Stone Sans" pitchFamily="2" charset="0"/>
              </a:rPr>
              <a:t> </a:t>
            </a:r>
            <a:endParaRPr lang="en-US" sz="4000" b="1" dirty="0">
              <a:solidFill>
                <a:schemeClr val="accent1">
                  <a:lumMod val="75000"/>
                </a:schemeClr>
              </a:solidFill>
              <a:latin typeface="Stone Sans" pitchFamily="2" charset="0"/>
            </a:endParaRPr>
          </a:p>
        </p:txBody>
      </p:sp>
      <p:pic>
        <p:nvPicPr>
          <p:cNvPr id="2" name="Picture 1" descr="Logo, company name&#10;&#10;Description automatically generated">
            <a:extLst>
              <a:ext uri="{FF2B5EF4-FFF2-40B4-BE49-F238E27FC236}">
                <a16:creationId xmlns:a16="http://schemas.microsoft.com/office/drawing/2014/main" id="{D7134970-9DC0-04D9-B48A-D8B898FF6A99}"/>
              </a:ext>
            </a:extLst>
          </p:cNvPr>
          <p:cNvPicPr>
            <a:picLocks noChangeAspect="1"/>
          </p:cNvPicPr>
          <p:nvPr/>
        </p:nvPicPr>
        <p:blipFill>
          <a:blip r:embed="rId7">
            <a:alphaModFix amt="90000"/>
          </a:blip>
          <a:stretch>
            <a:fillRect/>
          </a:stretch>
        </p:blipFill>
        <p:spPr>
          <a:xfrm>
            <a:off x="7418797" y="274213"/>
            <a:ext cx="3846886" cy="1557634"/>
          </a:xfrm>
          <a:prstGeom prst="rect">
            <a:avLst/>
          </a:prstGeom>
          <a:effectLst>
            <a:softEdge rad="35421"/>
          </a:effectLst>
        </p:spPr>
      </p:pic>
    </p:spTree>
    <p:extLst>
      <p:ext uri="{BB962C8B-B14F-4D97-AF65-F5344CB8AC3E}">
        <p14:creationId xmlns:p14="http://schemas.microsoft.com/office/powerpoint/2010/main" val="2741224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05EFC7-8C5A-D115-18B0-8FD35CA68F4E}"/>
              </a:ext>
            </a:extLst>
          </p:cNvPr>
          <p:cNvPicPr>
            <a:picLocks noChangeAspect="1"/>
          </p:cNvPicPr>
          <p:nvPr/>
        </p:nvPicPr>
        <p:blipFill>
          <a:blip r:embed="rId3"/>
          <a:stretch>
            <a:fillRect/>
          </a:stretch>
        </p:blipFill>
        <p:spPr>
          <a:xfrm>
            <a:off x="6745036" y="3429000"/>
            <a:ext cx="3113904" cy="1266420"/>
          </a:xfrm>
          <a:prstGeom prst="rect">
            <a:avLst/>
          </a:prstGeom>
        </p:spPr>
      </p:pic>
      <p:sp>
        <p:nvSpPr>
          <p:cNvPr id="3" name="Content Placeholder 2">
            <a:extLst>
              <a:ext uri="{FF2B5EF4-FFF2-40B4-BE49-F238E27FC236}">
                <a16:creationId xmlns:a16="http://schemas.microsoft.com/office/drawing/2014/main" id="{DA137E4D-A492-A16C-D00D-BAAD506E5CF8}"/>
              </a:ext>
            </a:extLst>
          </p:cNvPr>
          <p:cNvSpPr>
            <a:spLocks noGrp="1"/>
          </p:cNvSpPr>
          <p:nvPr>
            <p:ph idx="1"/>
          </p:nvPr>
        </p:nvSpPr>
        <p:spPr>
          <a:xfrm>
            <a:off x="1154954" y="4340646"/>
            <a:ext cx="3616317" cy="1679154"/>
          </a:xfrm>
        </p:spPr>
        <p:txBody>
          <a:bodyPr>
            <a:normAutofit/>
          </a:bodyPr>
          <a:lstStyle/>
          <a:p>
            <a:pPr marL="0" indent="0">
              <a:buNone/>
            </a:pPr>
            <a:r>
              <a:rPr lang="en-US" b="1" dirty="0">
                <a:solidFill>
                  <a:srgbClr val="FFFFFE"/>
                </a:solidFill>
              </a:rPr>
              <a:t>PreventTogether@gmail.com</a:t>
            </a:r>
            <a:endParaRPr lang="en-US" b="1" dirty="0">
              <a:solidFill>
                <a:srgbClr val="FFFFFE"/>
              </a:solidFill>
              <a:ea typeface="Calibri" panose="020F0502020204030204" pitchFamily="34" charset="0"/>
              <a:cs typeface="Calibri" panose="020F0502020204030204" pitchFamily="34" charset="0"/>
            </a:endParaRPr>
          </a:p>
          <a:p>
            <a:pPr marL="0" indent="0">
              <a:buNone/>
            </a:pPr>
            <a:r>
              <a:rPr lang="en-US" b="1" dirty="0">
                <a:solidFill>
                  <a:srgbClr val="FFFFFE"/>
                </a:solidFill>
                <a:effectLst/>
                <a:ea typeface="Calibri" panose="020F0502020204030204" pitchFamily="34" charset="0"/>
                <a:cs typeface="Calibri" panose="020F0502020204030204" pitchFamily="34" charset="0"/>
              </a:rPr>
              <a:t>www.PreventTogether.org</a:t>
            </a:r>
          </a:p>
        </p:txBody>
      </p:sp>
      <p:sp>
        <p:nvSpPr>
          <p:cNvPr id="7" name="Title 6">
            <a:extLst>
              <a:ext uri="{FF2B5EF4-FFF2-40B4-BE49-F238E27FC236}">
                <a16:creationId xmlns:a16="http://schemas.microsoft.com/office/drawing/2014/main" id="{3D5DD62E-44C8-589C-368C-5949BF2BB0B1}"/>
              </a:ext>
            </a:extLst>
          </p:cNvPr>
          <p:cNvSpPr>
            <a:spLocks noGrp="1"/>
          </p:cNvSpPr>
          <p:nvPr>
            <p:ph type="title"/>
          </p:nvPr>
        </p:nvSpPr>
        <p:spPr/>
        <p:txBody>
          <a:bodyPr/>
          <a:lstStyle/>
          <a:p>
            <a:r>
              <a:rPr lang="en-US" dirty="0"/>
              <a:t> READ THE  Plan -  Join the National Coalition</a:t>
            </a:r>
          </a:p>
        </p:txBody>
      </p:sp>
      <p:sp>
        <p:nvSpPr>
          <p:cNvPr id="8" name="TextBox 7">
            <a:extLst>
              <a:ext uri="{FF2B5EF4-FFF2-40B4-BE49-F238E27FC236}">
                <a16:creationId xmlns:a16="http://schemas.microsoft.com/office/drawing/2014/main" id="{E4D94040-A7CF-7B28-408E-78747E787FDC}"/>
              </a:ext>
            </a:extLst>
          </p:cNvPr>
          <p:cNvSpPr txBox="1"/>
          <p:nvPr/>
        </p:nvSpPr>
        <p:spPr>
          <a:xfrm>
            <a:off x="2473036" y="3574473"/>
            <a:ext cx="2787879" cy="369332"/>
          </a:xfrm>
          <a:prstGeom prst="rect">
            <a:avLst/>
          </a:prstGeom>
          <a:noFill/>
        </p:spPr>
        <p:txBody>
          <a:bodyPr wrap="none" rtlCol="0">
            <a:spAutoFit/>
          </a:bodyPr>
          <a:lstStyle/>
          <a:p>
            <a:r>
              <a:rPr lang="en-US" dirty="0" err="1"/>
              <a:t>WWW,Preventtogether.org</a:t>
            </a:r>
            <a:endParaRPr lang="en-US" dirty="0"/>
          </a:p>
        </p:txBody>
      </p:sp>
      <p:pic>
        <p:nvPicPr>
          <p:cNvPr id="10" name="Picture 9">
            <a:extLst>
              <a:ext uri="{FF2B5EF4-FFF2-40B4-BE49-F238E27FC236}">
                <a16:creationId xmlns:a16="http://schemas.microsoft.com/office/drawing/2014/main" id="{BD65F724-7813-35FD-749B-F224DB780A16}"/>
              </a:ext>
            </a:extLst>
          </p:cNvPr>
          <p:cNvPicPr>
            <a:picLocks noChangeAspect="1"/>
          </p:cNvPicPr>
          <p:nvPr/>
        </p:nvPicPr>
        <p:blipFill>
          <a:blip r:embed="rId4"/>
          <a:stretch>
            <a:fillRect/>
          </a:stretch>
        </p:blipFill>
        <p:spPr>
          <a:xfrm>
            <a:off x="467591" y="2999823"/>
            <a:ext cx="9404144" cy="3656420"/>
          </a:xfrm>
          <a:prstGeom prst="rect">
            <a:avLst/>
          </a:prstGeom>
        </p:spPr>
      </p:pic>
      <p:sp>
        <p:nvSpPr>
          <p:cNvPr id="11" name="TextBox 10">
            <a:extLst>
              <a:ext uri="{FF2B5EF4-FFF2-40B4-BE49-F238E27FC236}">
                <a16:creationId xmlns:a16="http://schemas.microsoft.com/office/drawing/2014/main" id="{29336E57-49A8-33A8-0354-2E2CCD53220A}"/>
              </a:ext>
            </a:extLst>
          </p:cNvPr>
          <p:cNvSpPr txBox="1"/>
          <p:nvPr/>
        </p:nvSpPr>
        <p:spPr>
          <a:xfrm>
            <a:off x="3886200" y="2217593"/>
            <a:ext cx="3590919" cy="369332"/>
          </a:xfrm>
          <a:prstGeom prst="rect">
            <a:avLst/>
          </a:prstGeom>
          <a:noFill/>
        </p:spPr>
        <p:txBody>
          <a:bodyPr wrap="none" rtlCol="0">
            <a:spAutoFit/>
          </a:bodyPr>
          <a:lstStyle/>
          <a:p>
            <a:r>
              <a:rPr lang="en-US" dirty="0"/>
              <a:t>WWW.PREVENTTOGETHER.ORG</a:t>
            </a:r>
          </a:p>
        </p:txBody>
      </p:sp>
      <p:pic>
        <p:nvPicPr>
          <p:cNvPr id="2" name="Picture 1" descr="A qr code with black squares&#10;&#10;Description automatically generated">
            <a:extLst>
              <a:ext uri="{FF2B5EF4-FFF2-40B4-BE49-F238E27FC236}">
                <a16:creationId xmlns:a16="http://schemas.microsoft.com/office/drawing/2014/main" id="{D8B55250-60CF-E68B-1A88-6D72873B76BA}"/>
              </a:ext>
            </a:extLst>
          </p:cNvPr>
          <p:cNvPicPr>
            <a:picLocks noChangeAspect="1"/>
          </p:cNvPicPr>
          <p:nvPr/>
        </p:nvPicPr>
        <p:blipFill>
          <a:blip r:embed="rId5"/>
          <a:stretch>
            <a:fillRect/>
          </a:stretch>
        </p:blipFill>
        <p:spPr>
          <a:xfrm>
            <a:off x="9972760" y="2753990"/>
            <a:ext cx="2017615" cy="2010871"/>
          </a:xfrm>
          <a:prstGeom prst="rect">
            <a:avLst/>
          </a:prstGeom>
        </p:spPr>
      </p:pic>
      <p:sp>
        <p:nvSpPr>
          <p:cNvPr id="5" name="TextBox 4">
            <a:extLst>
              <a:ext uri="{FF2B5EF4-FFF2-40B4-BE49-F238E27FC236}">
                <a16:creationId xmlns:a16="http://schemas.microsoft.com/office/drawing/2014/main" id="{980224F5-952C-6C46-8B47-A33DE05C3A7D}"/>
              </a:ext>
            </a:extLst>
          </p:cNvPr>
          <p:cNvSpPr txBox="1"/>
          <p:nvPr/>
        </p:nvSpPr>
        <p:spPr>
          <a:xfrm>
            <a:off x="9966690" y="2218566"/>
            <a:ext cx="20216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SCAN HERE </a:t>
            </a:r>
            <a:endParaRPr lang="en-US" b="1"/>
          </a:p>
        </p:txBody>
      </p:sp>
      <p:sp>
        <p:nvSpPr>
          <p:cNvPr id="6" name="TextBox 5">
            <a:extLst>
              <a:ext uri="{FF2B5EF4-FFF2-40B4-BE49-F238E27FC236}">
                <a16:creationId xmlns:a16="http://schemas.microsoft.com/office/drawing/2014/main" id="{78CE0E0F-54DB-1E5D-1889-1730CB9F23DA}"/>
              </a:ext>
            </a:extLst>
          </p:cNvPr>
          <p:cNvSpPr txBox="1"/>
          <p:nvPr/>
        </p:nvSpPr>
        <p:spPr>
          <a:xfrm>
            <a:off x="9876329" y="4771604"/>
            <a:ext cx="222396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t>TO VISIT </a:t>
            </a:r>
          </a:p>
          <a:p>
            <a:pPr algn="ctr"/>
            <a:r>
              <a:rPr lang="en-US" sz="1600" b="1" dirty="0"/>
              <a:t>THE NATIONAL </a:t>
            </a:r>
            <a:endParaRPr lang="en-US" sz="1600" dirty="0"/>
          </a:p>
          <a:p>
            <a:pPr algn="ctr"/>
            <a:r>
              <a:rPr lang="en-US" sz="1600" b="1" dirty="0"/>
              <a:t>COALITION TO  PREVENT CHILD SEXUAL ABUSE AND  EXPLOITATION</a:t>
            </a:r>
            <a:r>
              <a:rPr lang="en-US" sz="1600" dirty="0">
                <a:solidFill>
                  <a:srgbClr val="808080"/>
                </a:solidFill>
              </a:rPr>
              <a:t>​</a:t>
            </a:r>
            <a:endParaRPr lang="en-US" sz="1600"/>
          </a:p>
        </p:txBody>
      </p:sp>
    </p:spTree>
    <p:extLst>
      <p:ext uri="{BB962C8B-B14F-4D97-AF65-F5344CB8AC3E}">
        <p14:creationId xmlns:p14="http://schemas.microsoft.com/office/powerpoint/2010/main" val="305430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E0D6E-F0A7-36B5-B8D5-0F23E828E2CF}"/>
              </a:ext>
            </a:extLst>
          </p:cNvPr>
          <p:cNvSpPr>
            <a:spLocks noGrp="1"/>
          </p:cNvSpPr>
          <p:nvPr>
            <p:ph type="title"/>
          </p:nvPr>
        </p:nvSpPr>
        <p:spPr/>
        <p:txBody>
          <a:bodyPr/>
          <a:lstStyle/>
          <a:p>
            <a:r>
              <a:rPr lang="en-US" dirty="0"/>
              <a:t>Thank you!!</a:t>
            </a:r>
          </a:p>
        </p:txBody>
      </p:sp>
      <p:sp>
        <p:nvSpPr>
          <p:cNvPr id="4" name="Content Placeholder 3">
            <a:extLst>
              <a:ext uri="{FF2B5EF4-FFF2-40B4-BE49-F238E27FC236}">
                <a16:creationId xmlns:a16="http://schemas.microsoft.com/office/drawing/2014/main" id="{4AE6B565-410E-C669-E707-85080F0C5381}"/>
              </a:ext>
            </a:extLst>
          </p:cNvPr>
          <p:cNvSpPr>
            <a:spLocks noGrp="1"/>
          </p:cNvSpPr>
          <p:nvPr>
            <p:ph sz="half" idx="1"/>
          </p:nvPr>
        </p:nvSpPr>
        <p:spPr/>
        <p:txBody>
          <a:bodyPr/>
          <a:lstStyle/>
          <a:p>
            <a:pPr marL="305435" indent="-305435"/>
            <a:r>
              <a:rPr lang="en-US" dirty="0"/>
              <a:t>For resources and additional information, including these slides:</a:t>
            </a:r>
          </a:p>
          <a:p>
            <a:pPr marL="629920" lvl="1" indent="-305435">
              <a:buFont typeface="Courier New" panose="05020102010507070707" pitchFamily="18" charset="2"/>
              <a:buChar char="o"/>
            </a:pPr>
            <a:r>
              <a:rPr lang="en-US" dirty="0">
                <a:hlinkClick r:id="rId2"/>
              </a:rPr>
              <a:t>www.sexwiseparent.com/resources</a:t>
            </a:r>
            <a:endParaRPr lang="en-US" dirty="0"/>
          </a:p>
          <a:p>
            <a:pPr marL="629920" lvl="1" indent="-305435">
              <a:buFont typeface="Courier New" panose="05020102010507070707" pitchFamily="18" charset="2"/>
              <a:buChar char="o"/>
            </a:pPr>
            <a:r>
              <a:rPr lang="en-US" dirty="0">
                <a:hlinkClick r:id="rId3"/>
              </a:rPr>
              <a:t>DrRosenzweig@SexWiseParent.com</a:t>
            </a:r>
            <a:endParaRPr lang="en-US" dirty="0"/>
          </a:p>
          <a:p>
            <a:pPr marL="629920" lvl="1" indent="-305435">
              <a:buFont typeface="Courier New" panose="05020102010507070707" pitchFamily="18" charset="2"/>
              <a:buChar char="o"/>
            </a:pPr>
            <a:r>
              <a:rPr lang="en-US" dirty="0">
                <a:hlinkClick r:id="rId4"/>
              </a:rPr>
              <a:t>WWW.PreventTogether.org</a:t>
            </a:r>
            <a:endParaRPr lang="en-US" dirty="0"/>
          </a:p>
          <a:p>
            <a:pPr marL="305435" indent="-305435"/>
            <a:endParaRPr lang="en-US" dirty="0"/>
          </a:p>
        </p:txBody>
      </p:sp>
      <p:sp>
        <p:nvSpPr>
          <p:cNvPr id="5" name="Content Placeholder 4">
            <a:extLst>
              <a:ext uri="{FF2B5EF4-FFF2-40B4-BE49-F238E27FC236}">
                <a16:creationId xmlns:a16="http://schemas.microsoft.com/office/drawing/2014/main" id="{FAA9A2CB-5A49-F266-61E7-D848AD9D9D85}"/>
              </a:ext>
            </a:extLst>
          </p:cNvPr>
          <p:cNvSpPr>
            <a:spLocks noGrp="1"/>
          </p:cNvSpPr>
          <p:nvPr>
            <p:ph sz="half" idx="2"/>
          </p:nvPr>
        </p:nvSpPr>
        <p:spPr/>
        <p:txBody>
          <a:bodyPr/>
          <a:lstStyle/>
          <a:p>
            <a:pPr marL="305435" indent="-305435"/>
            <a:r>
              <a:rPr lang="en-US" dirty="0"/>
              <a:t>For resources from The New York Founding</a:t>
            </a:r>
          </a:p>
          <a:p>
            <a:pPr marL="629920" lvl="1" indent="-305435">
              <a:buFont typeface="Courier New" panose="05020102010507070707" pitchFamily="18" charset="2"/>
              <a:buChar char="o"/>
            </a:pPr>
            <a:r>
              <a:rPr lang="en-US" dirty="0">
                <a:ea typeface="+mn-lt"/>
                <a:cs typeface="+mn-lt"/>
                <a:hlinkClick r:id="rId5"/>
              </a:rPr>
              <a:t>https://www.nyfoundling.org/</a:t>
            </a:r>
            <a:endParaRPr lang="en-US" dirty="0"/>
          </a:p>
          <a:p>
            <a:pPr marL="305435" indent="-305435"/>
            <a:r>
              <a:rPr lang="en-US" dirty="0"/>
              <a:t>For Resources form the NY Initiative to Prevent Child Sexual Abuse</a:t>
            </a:r>
          </a:p>
          <a:p>
            <a:pPr marL="629920" lvl="1" indent="-305435">
              <a:buFont typeface="Courier New" panose="05020102010507070707" pitchFamily="18" charset="2"/>
              <a:buChar char="o"/>
            </a:pPr>
            <a:r>
              <a:rPr lang="en-US" dirty="0">
                <a:ea typeface="+mn-lt"/>
                <a:cs typeface="+mn-lt"/>
                <a:hlinkClick r:id="rId6"/>
              </a:rPr>
              <a:t>https://www.nypreventsexabuse.org/</a:t>
            </a:r>
            <a:endParaRPr lang="en-US" dirty="0">
              <a:ea typeface="+mn-lt"/>
              <a:cs typeface="+mn-lt"/>
            </a:endParaRPr>
          </a:p>
          <a:p>
            <a:pPr marL="0" indent="0">
              <a:buNone/>
            </a:pPr>
            <a:endParaRPr lang="en-US" dirty="0"/>
          </a:p>
        </p:txBody>
      </p:sp>
    </p:spTree>
    <p:extLst>
      <p:ext uri="{BB962C8B-B14F-4D97-AF65-F5344CB8AC3E}">
        <p14:creationId xmlns:p14="http://schemas.microsoft.com/office/powerpoint/2010/main" val="2123796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11" name="Rectangle 10">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EDAEF7-6E6C-6D60-390D-23804284BC7E}"/>
              </a:ext>
            </a:extLst>
          </p:cNvPr>
          <p:cNvSpPr>
            <a:spLocks noGrp="1"/>
          </p:cNvSpPr>
          <p:nvPr>
            <p:ph type="title"/>
          </p:nvPr>
        </p:nvSpPr>
        <p:spPr>
          <a:xfrm>
            <a:off x="643468" y="1033389"/>
            <a:ext cx="4826256" cy="4825409"/>
          </a:xfrm>
        </p:spPr>
        <p:txBody>
          <a:bodyPr vert="horz" lIns="91440" tIns="45720" rIns="91440" bIns="45720" rtlCol="0" anchor="ctr">
            <a:normAutofit/>
          </a:bodyPr>
          <a:lstStyle/>
          <a:p>
            <a:r>
              <a:rPr lang="en-US" sz="5000">
                <a:solidFill>
                  <a:srgbClr val="FFFFFF"/>
                </a:solidFill>
              </a:rPr>
              <a:t>TECHNOLOGY &amp; YOUTH EXPERIENCES</a:t>
            </a:r>
          </a:p>
        </p:txBody>
      </p:sp>
      <p:sp>
        <p:nvSpPr>
          <p:cNvPr id="13" name="Rectangle 12">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CA00A6B6-FA03-2860-68C9-889AFB3603CE}"/>
              </a:ext>
            </a:extLst>
          </p:cNvPr>
          <p:cNvSpPr txBox="1"/>
          <p:nvPr/>
        </p:nvSpPr>
        <p:spPr>
          <a:xfrm>
            <a:off x="6777963" y="463740"/>
            <a:ext cx="5276726" cy="6401194"/>
          </a:xfrm>
          <a:prstGeom prst="rect">
            <a:avLst/>
          </a:prstGeom>
          <a:ln w="57150">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28600" indent="-228600" defTabSz="457200">
              <a:lnSpc>
                <a:spcPct val="90000"/>
              </a:lnSpc>
              <a:spcBef>
                <a:spcPct val="20000"/>
              </a:spcBef>
              <a:spcAft>
                <a:spcPts val="600"/>
              </a:spcAft>
              <a:buClr>
                <a:schemeClr val="accent2"/>
              </a:buClr>
              <a:buSzPct val="92000"/>
              <a:buFont typeface="Wingdings 2" panose="05020102010507070707" pitchFamily="18" charset="2"/>
              <a:buChar char=""/>
            </a:pPr>
            <a:r>
              <a:rPr lang="en-US" sz="2000" dirty="0">
                <a:solidFill>
                  <a:schemeClr val="accent2">
                    <a:lumMod val="50000"/>
                  </a:schemeClr>
                </a:solidFill>
              </a:rPr>
              <a:t>40</a:t>
            </a:r>
            <a:r>
              <a:rPr lang="en-US" sz="2000" dirty="0"/>
              <a:t>% of 9–12-year-olds turned to offline support such as a parent, caregiver, or other trusted adult, when they encountered a potentially harmful experience online </a:t>
            </a:r>
            <a:r>
              <a:rPr lang="en-US" sz="1400" dirty="0"/>
              <a:t>(Thorn, 2023)</a:t>
            </a:r>
          </a:p>
          <a:p>
            <a:pPr marL="228600" indent="-228600" defTabSz="457200">
              <a:lnSpc>
                <a:spcPct val="90000"/>
              </a:lnSpc>
              <a:spcBef>
                <a:spcPct val="20000"/>
              </a:spcBef>
              <a:spcAft>
                <a:spcPts val="600"/>
              </a:spcAft>
              <a:buClr>
                <a:schemeClr val="accent2"/>
              </a:buClr>
              <a:buSzPct val="92000"/>
              <a:buFont typeface="Wingdings 2" panose="05020102010507070707" pitchFamily="18" charset="2"/>
              <a:buChar char=""/>
            </a:pPr>
            <a:r>
              <a:rPr lang="en-US" sz="2000" dirty="0"/>
              <a:t>One in three 9–12-year-olds say they consider friends they made online to be some of their closest friends.  </a:t>
            </a:r>
            <a:r>
              <a:rPr lang="en-US" sz="1400" dirty="0"/>
              <a:t>(Thorn, 2023)</a:t>
            </a:r>
          </a:p>
          <a:p>
            <a:pPr marL="228600" indent="-228600" defTabSz="457200">
              <a:lnSpc>
                <a:spcPct val="90000"/>
              </a:lnSpc>
              <a:spcBef>
                <a:spcPct val="20000"/>
              </a:spcBef>
              <a:spcAft>
                <a:spcPts val="600"/>
              </a:spcAft>
              <a:buClr>
                <a:schemeClr val="accent2"/>
              </a:buClr>
              <a:buSzPct val="92000"/>
              <a:buFont typeface="Wingdings 2" panose="05020102010507070707" pitchFamily="18" charset="2"/>
              <a:buChar char=""/>
            </a:pPr>
            <a:r>
              <a:rPr lang="en-US" sz="2000" dirty="0"/>
              <a:t>40% of minors have experienced cold solicitations for nudes online, including roughly 1 in 4 (28%) of 9-12-year-olds. </a:t>
            </a:r>
            <a:r>
              <a:rPr lang="en-US" sz="1400" dirty="0"/>
              <a:t>(Thorn, 2023)</a:t>
            </a:r>
          </a:p>
          <a:p>
            <a:pPr marL="228600" indent="-228600" defTabSz="457200">
              <a:lnSpc>
                <a:spcPct val="90000"/>
              </a:lnSpc>
              <a:spcBef>
                <a:spcPct val="20000"/>
              </a:spcBef>
              <a:spcAft>
                <a:spcPts val="600"/>
              </a:spcAft>
              <a:buClr>
                <a:schemeClr val="accent2"/>
              </a:buClr>
              <a:buSzPct val="92000"/>
              <a:buFont typeface="Wingdings 2" panose="05020102010507070707" pitchFamily="18" charset="2"/>
              <a:buChar char=""/>
            </a:pPr>
            <a:r>
              <a:rPr lang="en-US" sz="2000" dirty="0">
                <a:latin typeface="Gill Sans MT"/>
                <a:cs typeface="Times New Roman"/>
              </a:rPr>
              <a:t>One in four 9-12-year-olds see it as normal for kids their age to date adults aged 18-20.</a:t>
            </a:r>
            <a:r>
              <a:rPr lang="en-US" sz="2800" dirty="0">
                <a:latin typeface="Gill Sans MT"/>
                <a:cs typeface="Times New Roman"/>
              </a:rPr>
              <a:t> </a:t>
            </a:r>
            <a:r>
              <a:rPr lang="en-US" sz="1400" dirty="0">
                <a:latin typeface="Gill Sans MT"/>
                <a:cs typeface="Times New Roman"/>
              </a:rPr>
              <a:t>(Thorn, 2023)</a:t>
            </a:r>
            <a:endParaRPr lang="en-US" sz="1400" dirty="0">
              <a:latin typeface="Gill Sans MT"/>
            </a:endParaRPr>
          </a:p>
          <a:p>
            <a:pPr defTabSz="457200">
              <a:lnSpc>
                <a:spcPct val="90000"/>
              </a:lnSpc>
              <a:spcBef>
                <a:spcPct val="20000"/>
              </a:spcBef>
              <a:spcAft>
                <a:spcPts val="600"/>
              </a:spcAft>
              <a:buClr>
                <a:schemeClr val="accent2"/>
              </a:buClr>
              <a:buSzPct val="92000"/>
              <a:buFont typeface="Wingdings 2" panose="05020102010507070707" pitchFamily="18" charset="2"/>
              <a:buChar char=""/>
            </a:pPr>
            <a:endParaRPr lang="en-US" sz="1600" dirty="0">
              <a:solidFill>
                <a:schemeClr val="accent2">
                  <a:lumMod val="50000"/>
                </a:schemeClr>
              </a:solidFill>
            </a:endParaRPr>
          </a:p>
        </p:txBody>
      </p:sp>
    </p:spTree>
    <p:extLst>
      <p:ext uri="{BB962C8B-B14F-4D97-AF65-F5344CB8AC3E}">
        <p14:creationId xmlns:p14="http://schemas.microsoft.com/office/powerpoint/2010/main" val="41292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6101D-E79F-1781-194C-060401345A5F}"/>
              </a:ext>
            </a:extLst>
          </p:cNvPr>
          <p:cNvSpPr>
            <a:spLocks noGrp="1"/>
          </p:cNvSpPr>
          <p:nvPr>
            <p:ph type="title"/>
          </p:nvPr>
        </p:nvSpPr>
        <p:spPr>
          <a:xfrm>
            <a:off x="418434" y="642972"/>
            <a:ext cx="11029616" cy="1013800"/>
          </a:xfrm>
        </p:spPr>
        <p:txBody>
          <a:bodyPr>
            <a:normAutofit/>
          </a:bodyPr>
          <a:lstStyle/>
          <a:p>
            <a:r>
              <a:rPr lang="en-US" sz="4400" dirty="0"/>
              <a:t>NY STUDENT EXPERIENCES</a:t>
            </a:r>
          </a:p>
        </p:txBody>
      </p:sp>
      <p:sp>
        <p:nvSpPr>
          <p:cNvPr id="3" name="Content Placeholder 2">
            <a:extLst>
              <a:ext uri="{FF2B5EF4-FFF2-40B4-BE49-F238E27FC236}">
                <a16:creationId xmlns:a16="http://schemas.microsoft.com/office/drawing/2014/main" id="{27049DE0-92BF-2D9A-316F-1423FC0DCEEF}"/>
              </a:ext>
            </a:extLst>
          </p:cNvPr>
          <p:cNvSpPr>
            <a:spLocks noGrp="1"/>
          </p:cNvSpPr>
          <p:nvPr>
            <p:ph idx="1"/>
          </p:nvPr>
        </p:nvSpPr>
        <p:spPr>
          <a:xfrm>
            <a:off x="418435" y="1714420"/>
            <a:ext cx="11340333" cy="5860726"/>
          </a:xfrm>
        </p:spPr>
        <p:txBody>
          <a:bodyPr>
            <a:normAutofit/>
          </a:bodyPr>
          <a:lstStyle/>
          <a:p>
            <a:pPr marL="305435" indent="-305435">
              <a:buNone/>
            </a:pPr>
            <a:r>
              <a:rPr lang="en-US" sz="2200" b="1" dirty="0">
                <a:solidFill>
                  <a:srgbClr val="000000"/>
                </a:solidFill>
                <a:latin typeface="Gill Sans MT"/>
                <a:cs typeface="Times New Roman"/>
              </a:rPr>
              <a:t>Male, Age 8, September 2022</a:t>
            </a:r>
            <a:endParaRPr lang="en-US" sz="2200" dirty="0">
              <a:latin typeface="Gill Sans MT"/>
            </a:endParaRPr>
          </a:p>
          <a:p>
            <a:pPr marL="305435" indent="-305435">
              <a:buNone/>
            </a:pPr>
            <a:r>
              <a:rPr lang="en-US" dirty="0">
                <a:solidFill>
                  <a:srgbClr val="000000"/>
                </a:solidFill>
                <a:latin typeface="Gill Sans MT"/>
                <a:cs typeface="Times New Roman"/>
              </a:rPr>
              <a:t>     Child stated that while playing the game Fortnite, a user he didn’t know asked him to send “inappropriate things” to him. Child stated the user asked him to call him “Daddy” and said “inappropriate” things to him.  The child told his Mom and then his Mom blocked the user. Child hasn’t been allowed to play Fortnite since.</a:t>
            </a:r>
            <a:endParaRPr lang="en-US" dirty="0">
              <a:latin typeface="Gill Sans MT"/>
            </a:endParaRPr>
          </a:p>
          <a:p>
            <a:pPr marL="305435" indent="-305435">
              <a:buNone/>
            </a:pPr>
            <a:r>
              <a:rPr lang="en-US" sz="2200" b="1" dirty="0">
                <a:solidFill>
                  <a:srgbClr val="000000"/>
                </a:solidFill>
                <a:latin typeface="Gill Sans MT"/>
                <a:cs typeface="Times New Roman"/>
              </a:rPr>
              <a:t>Female, Age 8, October 2022</a:t>
            </a:r>
            <a:endParaRPr lang="en-US" dirty="0">
              <a:latin typeface="Gill Sans MT"/>
            </a:endParaRPr>
          </a:p>
          <a:p>
            <a:pPr marL="305435" indent="-305435">
              <a:buNone/>
            </a:pPr>
            <a:r>
              <a:rPr lang="en-US" dirty="0">
                <a:solidFill>
                  <a:srgbClr val="000000"/>
                </a:solidFill>
                <a:latin typeface="Gill Sans MT"/>
                <a:cs typeface="Times New Roman"/>
              </a:rPr>
              <a:t>     Child stated she was playing Roblox when she was put into a chat where there was, “a lot of inappropriate stuff and a lot of men.” The child was asked for her email and address. Child stated she was “teleported to a very weird place.”  The child informed her mom about this and has made a new Roblox account.  </a:t>
            </a:r>
            <a:endParaRPr lang="en-US">
              <a:latin typeface="Gill Sans MT"/>
            </a:endParaRPr>
          </a:p>
          <a:p>
            <a:pPr marL="305435" indent="-305435">
              <a:buNone/>
            </a:pPr>
            <a:r>
              <a:rPr lang="en-US" sz="2200" b="1" dirty="0">
                <a:solidFill>
                  <a:srgbClr val="000000"/>
                </a:solidFill>
                <a:latin typeface="Gill Sans MT"/>
                <a:cs typeface="Times New Roman"/>
              </a:rPr>
              <a:t>Male, Age 9, November 2022</a:t>
            </a:r>
            <a:endParaRPr lang="en-US" sz="2200" dirty="0">
              <a:latin typeface="Gill Sans MT"/>
            </a:endParaRPr>
          </a:p>
          <a:p>
            <a:pPr marL="305435" indent="-305435">
              <a:buNone/>
            </a:pPr>
            <a:r>
              <a:rPr lang="en-US" dirty="0">
                <a:solidFill>
                  <a:srgbClr val="242424"/>
                </a:solidFill>
                <a:latin typeface="Gill Sans MT"/>
                <a:cs typeface="Times New Roman"/>
              </a:rPr>
              <a:t>     Child disclosed that “while I was playing my video games last night, I was waiting for my friends to join and then a user I didn’t know invited me to play with them." Child stated, “I went to play and then the gamer started messaging me and asking me random questions”. Child added that “the person was asking me how old I was and where I live’.  The child told the user what they were asking was “TP” which the child explained means “too personal”. The child stated he left the game and went back to waiting for his friends.</a:t>
            </a:r>
            <a:endParaRPr lang="en-US" dirty="0">
              <a:latin typeface="Gill Sans MT"/>
            </a:endParaRPr>
          </a:p>
          <a:p>
            <a:pPr marL="0" indent="0">
              <a:buNone/>
            </a:pPr>
            <a:br>
              <a:rPr lang="en-US" dirty="0"/>
            </a:br>
            <a:endParaRPr lang="en-US" dirty="0"/>
          </a:p>
        </p:txBody>
      </p:sp>
    </p:spTree>
    <p:extLst>
      <p:ext uri="{BB962C8B-B14F-4D97-AF65-F5344CB8AC3E}">
        <p14:creationId xmlns:p14="http://schemas.microsoft.com/office/powerpoint/2010/main" val="510180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415600" y="374367"/>
            <a:ext cx="11360800" cy="763600"/>
          </a:xfrm>
          <a:prstGeom prst="rect">
            <a:avLst/>
          </a:prstGeom>
        </p:spPr>
        <p:txBody>
          <a:bodyPr spcFirstLastPara="1" wrap="square" lIns="121900" tIns="121900" rIns="121900" bIns="121900" anchor="t" anchorCtr="0">
            <a:normAutofit fontScale="90000"/>
          </a:bodyPr>
          <a:lstStyle/>
          <a:p>
            <a:pPr>
              <a:lnSpc>
                <a:spcPct val="150000"/>
              </a:lnSpc>
              <a:buSzPct val="50000"/>
            </a:pPr>
            <a:r>
              <a:rPr lang="en" sz="2933" b="1" dirty="0">
                <a:latin typeface="Calibri"/>
                <a:ea typeface="Times New Roman"/>
                <a:cs typeface="Times New Roman"/>
                <a:sym typeface="Times New Roman"/>
              </a:rPr>
              <a:t>Identifying the Problem/Statistics</a:t>
            </a:r>
            <a:endParaRPr sz="2933" b="1" dirty="0">
              <a:latin typeface="Calibri"/>
              <a:ea typeface="Times New Roman"/>
              <a:cs typeface="Times New Roman"/>
              <a:sym typeface="Times New Roman"/>
            </a:endParaRPr>
          </a:p>
          <a:p>
            <a:pPr>
              <a:lnSpc>
                <a:spcPct val="150000"/>
              </a:lnSpc>
              <a:spcBef>
                <a:spcPts val="1600"/>
              </a:spcBef>
            </a:pPr>
            <a:endParaRPr sz="3333">
              <a:latin typeface="Average"/>
              <a:ea typeface="Average"/>
              <a:cs typeface="Average"/>
              <a:sym typeface="Average"/>
            </a:endParaRPr>
          </a:p>
        </p:txBody>
      </p:sp>
      <p:sp>
        <p:nvSpPr>
          <p:cNvPr id="89" name="Google Shape;89;p18"/>
          <p:cNvSpPr txBox="1">
            <a:spLocks noGrp="1"/>
          </p:cNvSpPr>
          <p:nvPr>
            <p:ph type="body" idx="1"/>
          </p:nvPr>
        </p:nvSpPr>
        <p:spPr>
          <a:xfrm>
            <a:off x="415567" y="811675"/>
            <a:ext cx="6119600" cy="4555200"/>
          </a:xfrm>
          <a:prstGeom prst="rect">
            <a:avLst/>
          </a:prstGeom>
        </p:spPr>
        <p:txBody>
          <a:bodyPr spcFirstLastPara="1" wrap="square" lIns="121900" tIns="121900" rIns="121900" bIns="121900" anchor="t" anchorCtr="0">
            <a:normAutofit/>
          </a:bodyPr>
          <a:lstStyle/>
          <a:p>
            <a:pPr marL="608965" indent="-440055">
              <a:buClr>
                <a:schemeClr val="dk1"/>
              </a:buClr>
              <a:buSzPts val="1600"/>
              <a:buFont typeface="Times New Roman"/>
              <a:buAutoNum type="arabicPeriod"/>
            </a:pPr>
            <a:r>
              <a:rPr lang="en" sz="2100" dirty="0">
                <a:solidFill>
                  <a:schemeClr val="dk1"/>
                </a:solidFill>
                <a:latin typeface="Gill Sans MT"/>
                <a:ea typeface="Times New Roman"/>
                <a:cs typeface="Times New Roman"/>
                <a:sym typeface="Times New Roman"/>
              </a:rPr>
              <a:t>Tips to the National Center for Missing and Exploited Children nearly doubled between 2019 and 2020</a:t>
            </a:r>
            <a:endParaRPr lang="en-US" sz="2100">
              <a:solidFill>
                <a:schemeClr val="dk1"/>
              </a:solidFill>
              <a:latin typeface="Gill Sans MT"/>
              <a:ea typeface="Times New Roman"/>
              <a:cs typeface="Times New Roman"/>
            </a:endParaRPr>
          </a:p>
          <a:p>
            <a:pPr marL="608965" indent="-440055">
              <a:buClr>
                <a:srgbClr val="000000"/>
              </a:buClr>
              <a:buSzPts val="1600"/>
              <a:buAutoNum type="arabicPeriod"/>
            </a:pPr>
            <a:endParaRPr lang="en" sz="2100" dirty="0">
              <a:solidFill>
                <a:schemeClr val="dk1"/>
              </a:solidFill>
              <a:latin typeface="Gill Sans MT"/>
              <a:ea typeface="Times New Roman"/>
              <a:cs typeface="Times New Roman"/>
            </a:endParaRPr>
          </a:p>
          <a:p>
            <a:pPr marL="608965" indent="-440055">
              <a:buClr>
                <a:schemeClr val="dk1"/>
              </a:buClr>
              <a:buSzPts val="1600"/>
              <a:buFont typeface="Times New Roman"/>
              <a:buAutoNum type="arabicPeriod"/>
            </a:pPr>
            <a:r>
              <a:rPr lang="en" sz="2100" dirty="0">
                <a:solidFill>
                  <a:schemeClr val="dk1"/>
                </a:solidFill>
                <a:latin typeface="Gill Sans MT"/>
                <a:ea typeface="Times New Roman"/>
                <a:cs typeface="Times New Roman"/>
                <a:sym typeface="Times New Roman"/>
              </a:rPr>
              <a:t>The majority of online sexual advances toward children occur in the chat feature of a game or social media app. </a:t>
            </a:r>
            <a:endParaRPr sz="2100">
              <a:solidFill>
                <a:schemeClr val="dk1"/>
              </a:solidFill>
              <a:latin typeface="Gill Sans MT"/>
              <a:ea typeface="Times New Roman"/>
              <a:cs typeface="Times New Roman"/>
            </a:endParaRPr>
          </a:p>
          <a:p>
            <a:pPr marL="608965" indent="-440055">
              <a:buClr>
                <a:srgbClr val="000000"/>
              </a:buClr>
              <a:buSzPts val="1600"/>
              <a:buAutoNum type="arabicPeriod"/>
            </a:pPr>
            <a:endParaRPr lang="en" sz="2100" dirty="0">
              <a:solidFill>
                <a:schemeClr val="dk1"/>
              </a:solidFill>
              <a:latin typeface="Gill Sans MT"/>
              <a:ea typeface="Times New Roman"/>
              <a:cs typeface="Times New Roman"/>
            </a:endParaRPr>
          </a:p>
          <a:p>
            <a:pPr marL="608965" indent="-440055">
              <a:buClr>
                <a:schemeClr val="dk1"/>
              </a:buClr>
              <a:buSzPts val="1600"/>
              <a:buFont typeface="Times New Roman"/>
              <a:buAutoNum type="arabicPeriod"/>
            </a:pPr>
            <a:r>
              <a:rPr lang="en" sz="2100" dirty="0">
                <a:solidFill>
                  <a:schemeClr val="dk1"/>
                </a:solidFill>
                <a:latin typeface="Gill Sans MT"/>
                <a:ea typeface="Times New Roman"/>
                <a:cs typeface="Times New Roman"/>
                <a:sym typeface="Times New Roman"/>
              </a:rPr>
              <a:t>Some of these games have built-in privacy settings and content restrictions; those only block so much</a:t>
            </a:r>
            <a:endParaRPr sz="2100" dirty="0">
              <a:solidFill>
                <a:schemeClr val="dk1"/>
              </a:solidFill>
              <a:latin typeface="Gill Sans MT"/>
              <a:ea typeface="Times New Roman"/>
              <a:cs typeface="Times New Roman"/>
            </a:endParaRPr>
          </a:p>
          <a:p>
            <a:pPr marL="0" indent="0">
              <a:lnSpc>
                <a:spcPct val="150000"/>
              </a:lnSpc>
              <a:buNone/>
            </a:pPr>
            <a:endParaRPr sz="1867">
              <a:solidFill>
                <a:schemeClr val="dk1"/>
              </a:solidFill>
            </a:endParaRPr>
          </a:p>
        </p:txBody>
      </p:sp>
      <p:pic>
        <p:nvPicPr>
          <p:cNvPr id="90" name="Google Shape;90;p18"/>
          <p:cNvPicPr preferRelativeResize="0"/>
          <p:nvPr/>
        </p:nvPicPr>
        <p:blipFill>
          <a:blip r:embed="rId3">
            <a:alphaModFix/>
          </a:blip>
          <a:stretch>
            <a:fillRect/>
          </a:stretch>
        </p:blipFill>
        <p:spPr>
          <a:xfrm>
            <a:off x="1479374" y="4788428"/>
            <a:ext cx="4011100" cy="1821533"/>
          </a:xfrm>
          <a:prstGeom prst="rect">
            <a:avLst/>
          </a:prstGeom>
          <a:noFill/>
          <a:ln>
            <a:noFill/>
          </a:ln>
        </p:spPr>
      </p:pic>
      <p:pic>
        <p:nvPicPr>
          <p:cNvPr id="91" name="Google Shape;91;p18"/>
          <p:cNvPicPr preferRelativeResize="0"/>
          <p:nvPr/>
        </p:nvPicPr>
        <p:blipFill>
          <a:blip r:embed="rId4">
            <a:alphaModFix/>
          </a:blip>
          <a:stretch>
            <a:fillRect/>
          </a:stretch>
        </p:blipFill>
        <p:spPr>
          <a:xfrm>
            <a:off x="7877642" y="906176"/>
            <a:ext cx="2273300" cy="622300"/>
          </a:xfrm>
          <a:prstGeom prst="rect">
            <a:avLst/>
          </a:prstGeom>
          <a:noFill/>
          <a:ln>
            <a:noFill/>
          </a:ln>
        </p:spPr>
      </p:pic>
      <p:pic>
        <p:nvPicPr>
          <p:cNvPr id="92" name="Google Shape;92;p18"/>
          <p:cNvPicPr preferRelativeResize="0"/>
          <p:nvPr/>
        </p:nvPicPr>
        <p:blipFill>
          <a:blip r:embed="rId5">
            <a:alphaModFix/>
          </a:blip>
          <a:stretch>
            <a:fillRect/>
          </a:stretch>
        </p:blipFill>
        <p:spPr>
          <a:xfrm>
            <a:off x="7239467" y="1867767"/>
            <a:ext cx="3568700" cy="622300"/>
          </a:xfrm>
          <a:prstGeom prst="rect">
            <a:avLst/>
          </a:prstGeom>
          <a:noFill/>
          <a:ln>
            <a:noFill/>
          </a:ln>
        </p:spPr>
      </p:pic>
      <p:pic>
        <p:nvPicPr>
          <p:cNvPr id="93" name="Google Shape;93;p18"/>
          <p:cNvPicPr preferRelativeResize="0"/>
          <p:nvPr/>
        </p:nvPicPr>
        <p:blipFill>
          <a:blip r:embed="rId6">
            <a:alphaModFix/>
          </a:blip>
          <a:stretch>
            <a:fillRect/>
          </a:stretch>
        </p:blipFill>
        <p:spPr>
          <a:xfrm>
            <a:off x="7455367" y="3029351"/>
            <a:ext cx="3136900" cy="673100"/>
          </a:xfrm>
          <a:prstGeom prst="rect">
            <a:avLst/>
          </a:prstGeom>
          <a:noFill/>
          <a:ln>
            <a:noFill/>
          </a:ln>
        </p:spPr>
      </p:pic>
      <p:pic>
        <p:nvPicPr>
          <p:cNvPr id="94" name="Google Shape;94;p18"/>
          <p:cNvPicPr preferRelativeResize="0"/>
          <p:nvPr/>
        </p:nvPicPr>
        <p:blipFill>
          <a:blip r:embed="rId7">
            <a:alphaModFix/>
          </a:blip>
          <a:stretch>
            <a:fillRect/>
          </a:stretch>
        </p:blipFill>
        <p:spPr>
          <a:xfrm>
            <a:off x="6634733" y="4219492"/>
            <a:ext cx="914800" cy="914800"/>
          </a:xfrm>
          <a:prstGeom prst="rect">
            <a:avLst/>
          </a:prstGeom>
          <a:noFill/>
          <a:ln>
            <a:noFill/>
          </a:ln>
        </p:spPr>
      </p:pic>
      <p:pic>
        <p:nvPicPr>
          <p:cNvPr id="95" name="Google Shape;95;p18"/>
          <p:cNvPicPr preferRelativeResize="0"/>
          <p:nvPr/>
        </p:nvPicPr>
        <p:blipFill>
          <a:blip r:embed="rId8">
            <a:alphaModFix/>
          </a:blip>
          <a:stretch>
            <a:fillRect/>
          </a:stretch>
        </p:blipFill>
        <p:spPr>
          <a:xfrm>
            <a:off x="7927434" y="4205301"/>
            <a:ext cx="914801" cy="914799"/>
          </a:xfrm>
          <a:prstGeom prst="rect">
            <a:avLst/>
          </a:prstGeom>
          <a:noFill/>
          <a:ln>
            <a:noFill/>
          </a:ln>
        </p:spPr>
      </p:pic>
      <p:pic>
        <p:nvPicPr>
          <p:cNvPr id="96" name="Google Shape;96;p18"/>
          <p:cNvPicPr preferRelativeResize="0"/>
          <p:nvPr/>
        </p:nvPicPr>
        <p:blipFill>
          <a:blip r:embed="rId9">
            <a:alphaModFix/>
          </a:blip>
          <a:stretch>
            <a:fillRect/>
          </a:stretch>
        </p:blipFill>
        <p:spPr>
          <a:xfrm>
            <a:off x="9157800" y="4205300"/>
            <a:ext cx="966899" cy="914800"/>
          </a:xfrm>
          <a:prstGeom prst="rect">
            <a:avLst/>
          </a:prstGeom>
          <a:noFill/>
          <a:ln>
            <a:noFill/>
          </a:ln>
        </p:spPr>
      </p:pic>
      <p:pic>
        <p:nvPicPr>
          <p:cNvPr id="97" name="Google Shape;97;p18"/>
          <p:cNvPicPr preferRelativeResize="0"/>
          <p:nvPr/>
        </p:nvPicPr>
        <p:blipFill>
          <a:blip r:embed="rId10">
            <a:alphaModFix/>
          </a:blip>
          <a:stretch>
            <a:fillRect/>
          </a:stretch>
        </p:blipFill>
        <p:spPr>
          <a:xfrm>
            <a:off x="10506867" y="4205299"/>
            <a:ext cx="966900" cy="914800"/>
          </a:xfrm>
          <a:prstGeom prst="rect">
            <a:avLst/>
          </a:prstGeom>
          <a:noFill/>
          <a:ln>
            <a:noFill/>
          </a:ln>
        </p:spPr>
      </p:pic>
      <p:pic>
        <p:nvPicPr>
          <p:cNvPr id="98" name="Google Shape;98;p18"/>
          <p:cNvPicPr preferRelativeResize="0"/>
          <p:nvPr/>
        </p:nvPicPr>
        <p:blipFill>
          <a:blip r:embed="rId11">
            <a:alphaModFix/>
          </a:blip>
          <a:stretch>
            <a:fillRect/>
          </a:stretch>
        </p:blipFill>
        <p:spPr>
          <a:xfrm>
            <a:off x="8481001" y="5314433"/>
            <a:ext cx="1085633" cy="984435"/>
          </a:xfrm>
          <a:prstGeom prst="rect">
            <a:avLst/>
          </a:prstGeom>
          <a:noFill/>
          <a:ln>
            <a:noFill/>
          </a:ln>
        </p:spPr>
      </p:pic>
      <p:sp>
        <p:nvSpPr>
          <p:cNvPr id="100" name="Google Shape;100;p18"/>
          <p:cNvSpPr/>
          <p:nvPr/>
        </p:nvSpPr>
        <p:spPr>
          <a:xfrm>
            <a:off x="1475333" y="4801127"/>
            <a:ext cx="4011200" cy="1707200"/>
          </a:xfrm>
          <a:prstGeom prst="rect">
            <a:avLst/>
          </a:prstGeom>
          <a:no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Tree>
    <p:extLst>
      <p:ext uri="{BB962C8B-B14F-4D97-AF65-F5344CB8AC3E}">
        <p14:creationId xmlns:p14="http://schemas.microsoft.com/office/powerpoint/2010/main" val="3636246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2D4E-9B90-00D3-289E-4F263E2ABAE9}"/>
              </a:ext>
            </a:extLst>
          </p:cNvPr>
          <p:cNvSpPr>
            <a:spLocks noGrp="1"/>
          </p:cNvSpPr>
          <p:nvPr>
            <p:ph type="title"/>
          </p:nvPr>
        </p:nvSpPr>
        <p:spPr>
          <a:xfrm>
            <a:off x="581191" y="702156"/>
            <a:ext cx="11254637" cy="1013800"/>
          </a:xfrm>
        </p:spPr>
        <p:txBody>
          <a:bodyPr>
            <a:normAutofit/>
          </a:bodyPr>
          <a:lstStyle/>
          <a:p>
            <a:r>
              <a:rPr lang="en-US" dirty="0">
                <a:solidFill>
                  <a:srgbClr val="FFFFFF"/>
                </a:solidFill>
              </a:rPr>
              <a:t>Current research shows that the majority of victimization comes from peers~</a:t>
            </a:r>
          </a:p>
        </p:txBody>
      </p:sp>
      <p:sp useBgFill="1">
        <p:nvSpPr>
          <p:cNvPr id="12" name="Rectangle 11">
            <a:extLst>
              <a:ext uri="{FF2B5EF4-FFF2-40B4-BE49-F238E27FC236}">
                <a16:creationId xmlns:a16="http://schemas.microsoft.com/office/drawing/2014/main" id="{9E661D03-4DD4-45E7-A047-ED722E826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EF70A9B7-13BE-4632-B69A-91C46A072A4E}"/>
              </a:ext>
            </a:extLst>
          </p:cNvPr>
          <p:cNvPicPr>
            <a:picLocks noChangeAspect="1"/>
          </p:cNvPicPr>
          <p:nvPr/>
        </p:nvPicPr>
        <p:blipFill>
          <a:blip r:embed="rId2"/>
          <a:stretch>
            <a:fillRect/>
          </a:stretch>
        </p:blipFill>
        <p:spPr>
          <a:xfrm>
            <a:off x="657225" y="2622470"/>
            <a:ext cx="4962525" cy="3126390"/>
          </a:xfrm>
          <a:prstGeom prst="rect">
            <a:avLst/>
          </a:prstGeom>
        </p:spPr>
      </p:pic>
      <p:sp>
        <p:nvSpPr>
          <p:cNvPr id="9" name="Content Placeholder 8">
            <a:extLst>
              <a:ext uri="{FF2B5EF4-FFF2-40B4-BE49-F238E27FC236}">
                <a16:creationId xmlns:a16="http://schemas.microsoft.com/office/drawing/2014/main" id="{F7A7D55C-AA1A-550F-77EB-A1C81A15F2DE}"/>
              </a:ext>
            </a:extLst>
          </p:cNvPr>
          <p:cNvSpPr>
            <a:spLocks noGrp="1"/>
          </p:cNvSpPr>
          <p:nvPr>
            <p:ph idx="1"/>
          </p:nvPr>
        </p:nvSpPr>
        <p:spPr>
          <a:xfrm>
            <a:off x="6335805" y="2180496"/>
            <a:ext cx="5275001" cy="4045683"/>
          </a:xfrm>
        </p:spPr>
        <p:txBody>
          <a:bodyPr>
            <a:norm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This meta analysis of 32 police and survey studies shows that 68% of online offenders against children are acquaintances and family members. 44% of offenders are themselves juveniles. Excluding police samples the  juvenile offenders are 63%.</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 stereotype of the adult stranger perpetrator does not represent the true diversity of the problem of online crimes against children.</a:t>
            </a:r>
          </a:p>
          <a:p>
            <a:r>
              <a:rPr lang="en-US" dirty="0">
                <a:highlight>
                  <a:srgbClr val="FFFF00"/>
                </a:highlight>
              </a:rPr>
              <a:t>(</a:t>
            </a:r>
            <a:r>
              <a:rPr lang="en-US" dirty="0" err="1">
                <a:highlight>
                  <a:srgbClr val="FFFF00"/>
                </a:highlight>
              </a:rPr>
              <a:t>NCMEC</a:t>
            </a:r>
            <a:r>
              <a:rPr lang="en-US" dirty="0">
                <a:highlight>
                  <a:srgbClr val="FFFF00"/>
                </a:highlight>
              </a:rPr>
              <a:t>  counts officials reports, this study is retrospective interviews)  </a:t>
            </a:r>
          </a:p>
        </p:txBody>
      </p:sp>
    </p:spTree>
    <p:extLst>
      <p:ext uri="{BB962C8B-B14F-4D97-AF65-F5344CB8AC3E}">
        <p14:creationId xmlns:p14="http://schemas.microsoft.com/office/powerpoint/2010/main" val="2556419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527278-C5ED-2D7B-3057-951A218F2438}"/>
              </a:ext>
            </a:extLst>
          </p:cNvPr>
          <p:cNvSpPr>
            <a:spLocks noGrp="1"/>
          </p:cNvSpPr>
          <p:nvPr>
            <p:ph type="title"/>
          </p:nvPr>
        </p:nvSpPr>
        <p:spPr>
          <a:xfrm>
            <a:off x="643468" y="2391508"/>
            <a:ext cx="4826256" cy="3467290"/>
          </a:xfrm>
        </p:spPr>
        <p:txBody>
          <a:bodyPr anchor="ctr">
            <a:normAutofit fontScale="90000"/>
          </a:bodyPr>
          <a:lstStyle/>
          <a:p>
            <a:r>
              <a:rPr lang="en-US" sz="4200" dirty="0">
                <a:solidFill>
                  <a:srgbClr val="FFFFFF"/>
                </a:solidFill>
              </a:rPr>
              <a:t>Understanding sextortion</a:t>
            </a:r>
            <a:br>
              <a:rPr lang="en-US" sz="4200" dirty="0">
                <a:solidFill>
                  <a:srgbClr val="FFFFFF"/>
                </a:solidFill>
              </a:rPr>
            </a:br>
            <a:br>
              <a:rPr lang="en-US" sz="4200" dirty="0">
                <a:solidFill>
                  <a:srgbClr val="FFFFFF"/>
                </a:solidFill>
              </a:rPr>
            </a:br>
            <a:br>
              <a:rPr lang="en-US" sz="4200" dirty="0">
                <a:solidFill>
                  <a:srgbClr val="FFFFFF"/>
                </a:solidFill>
              </a:rPr>
            </a:br>
            <a:br>
              <a:rPr lang="en-US" sz="4200" dirty="0">
                <a:solidFill>
                  <a:srgbClr val="FFFFFF"/>
                </a:solidFill>
              </a:rPr>
            </a:br>
            <a:br>
              <a:rPr lang="en-US" sz="4200" dirty="0">
                <a:solidFill>
                  <a:srgbClr val="FFFFFF"/>
                </a:solidFill>
              </a:rPr>
            </a:br>
            <a:br>
              <a:rPr lang="en-US" sz="4200" dirty="0">
                <a:solidFill>
                  <a:srgbClr val="FFFFFF"/>
                </a:solidFill>
              </a:rPr>
            </a:br>
            <a:r>
              <a:rPr lang="en-US" sz="1800" dirty="0">
                <a:solidFill>
                  <a:srgbClr val="FFFFFF"/>
                </a:solidFill>
              </a:rPr>
              <a:t>Janet Rosenzweig</a:t>
            </a:r>
            <a:br>
              <a:rPr lang="en-US" sz="4200" dirty="0">
                <a:solidFill>
                  <a:srgbClr val="FFFFFF"/>
                </a:solidFill>
              </a:rPr>
            </a:br>
            <a:br>
              <a:rPr lang="en-US" sz="4200" dirty="0">
                <a:solidFill>
                  <a:srgbClr val="FFFFFF"/>
                </a:solidFill>
              </a:rPr>
            </a:br>
            <a:endParaRPr lang="en-US" sz="1100" dirty="0">
              <a:solidFill>
                <a:srgbClr val="FFFFFF"/>
              </a:solidFill>
            </a:endParaRPr>
          </a:p>
        </p:txBody>
      </p:sp>
      <p:sp>
        <p:nvSpPr>
          <p:cNvPr id="12" name="Rectangle 11">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4EEED04A-674F-6171-5EBA-21EB01A0BE4C}"/>
              </a:ext>
            </a:extLst>
          </p:cNvPr>
          <p:cNvSpPr>
            <a:spLocks noGrp="1"/>
          </p:cNvSpPr>
          <p:nvPr>
            <p:ph idx="1"/>
          </p:nvPr>
        </p:nvSpPr>
        <p:spPr>
          <a:xfrm>
            <a:off x="6755769" y="1033390"/>
            <a:ext cx="4855037" cy="4825409"/>
          </a:xfrm>
          <a:ln w="57150">
            <a:noFill/>
          </a:ln>
        </p:spPr>
        <p:txBody>
          <a:bodyPr anchor="ctr">
            <a:normAutofit/>
          </a:bodyPr>
          <a:lstStyle/>
          <a:p>
            <a:pPr fontAlgn="base">
              <a:lnSpc>
                <a:spcPct val="90000"/>
              </a:lnSpc>
            </a:pPr>
            <a:r>
              <a:rPr lang="en-US" sz="1700" b="0" i="0" dirty="0">
                <a:solidFill>
                  <a:schemeClr val="tx1"/>
                </a:solidFill>
                <a:effectLst/>
                <a:latin typeface="Merriweather" panose="00000500000000000000" pitchFamily="2" charset="0"/>
              </a:rPr>
              <a:t>NCMEC defines it as “a form of child sexual exploitation where children are threatened or blackmailed, most often with the possibility of sharing with the public nude or sexual images of them, by a person who demands additional sexual content, sexual activity or money from the child.”</a:t>
            </a:r>
          </a:p>
          <a:p>
            <a:pPr fontAlgn="base">
              <a:lnSpc>
                <a:spcPct val="90000"/>
              </a:lnSpc>
            </a:pPr>
            <a:r>
              <a:rPr lang="en-US" sz="1700" b="0" i="0" dirty="0">
                <a:solidFill>
                  <a:schemeClr val="tx1"/>
                </a:solidFill>
                <a:effectLst/>
                <a:latin typeface="Merriweather" panose="00000500000000000000" pitchFamily="2" charset="0"/>
              </a:rPr>
              <a:t>Sextortion cases have doubled between 2019 and 2021, and teenage boys are the most common targets, according to NCMEC</a:t>
            </a:r>
            <a:r>
              <a:rPr lang="en-US" sz="1700" dirty="0">
                <a:solidFill>
                  <a:schemeClr val="tx1"/>
                </a:solidFill>
                <a:latin typeface="Merriweather" panose="00000500000000000000" pitchFamily="2" charset="0"/>
              </a:rPr>
              <a:t>.</a:t>
            </a:r>
          </a:p>
          <a:p>
            <a:pPr fontAlgn="base">
              <a:lnSpc>
                <a:spcPct val="90000"/>
              </a:lnSpc>
            </a:pPr>
            <a:r>
              <a:rPr lang="en-US" sz="1700" b="0" i="0" dirty="0">
                <a:solidFill>
                  <a:schemeClr val="tx1"/>
                </a:solidFill>
                <a:effectLst/>
                <a:latin typeface="Merriweather" panose="00000500000000000000" pitchFamily="2" charset="0"/>
              </a:rPr>
              <a:t>Victims have committed suicide rather than face their families and communities </a:t>
            </a:r>
          </a:p>
          <a:p>
            <a:pPr fontAlgn="base">
              <a:lnSpc>
                <a:spcPct val="90000"/>
              </a:lnSpc>
            </a:pPr>
            <a:r>
              <a:rPr lang="en-US" sz="1700" dirty="0">
                <a:solidFill>
                  <a:schemeClr val="tx1"/>
                </a:solidFill>
                <a:latin typeface="Merriweather" panose="00000500000000000000" pitchFamily="2" charset="0"/>
              </a:rPr>
              <a:t>Predators use a child's sexual arousal to trap them</a:t>
            </a:r>
            <a:endParaRPr lang="en-US" sz="1700" b="0" i="0" dirty="0">
              <a:solidFill>
                <a:schemeClr val="tx1"/>
              </a:solidFill>
              <a:effectLst/>
              <a:latin typeface="Merriweather" panose="00000500000000000000" pitchFamily="2" charset="0"/>
            </a:endParaRPr>
          </a:p>
          <a:p>
            <a:pPr>
              <a:lnSpc>
                <a:spcPct val="90000"/>
              </a:lnSpc>
            </a:pPr>
            <a:endParaRPr lang="en-US" sz="1700" dirty="0">
              <a:solidFill>
                <a:schemeClr val="accent2">
                  <a:lumMod val="50000"/>
                </a:schemeClr>
              </a:solidFill>
            </a:endParaRPr>
          </a:p>
        </p:txBody>
      </p:sp>
    </p:spTree>
    <p:extLst>
      <p:ext uri="{BB962C8B-B14F-4D97-AF65-F5344CB8AC3E}">
        <p14:creationId xmlns:p14="http://schemas.microsoft.com/office/powerpoint/2010/main" val="3597547988"/>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1D054DD82B8446982EBCA874DA896A" ma:contentTypeVersion="17" ma:contentTypeDescription="Create a new document." ma:contentTypeScope="" ma:versionID="c10ddcedc378c10326c8c226f1960b27">
  <xsd:schema xmlns:xsd="http://www.w3.org/2001/XMLSchema" xmlns:xs="http://www.w3.org/2001/XMLSchema" xmlns:p="http://schemas.microsoft.com/office/2006/metadata/properties" xmlns:ns2="bffe5bbd-92a1-4b29-9f7f-526d7b8165ed" xmlns:ns3="9d00a58d-5966-421b-9912-1256c6f889ea" targetNamespace="http://schemas.microsoft.com/office/2006/metadata/properties" ma:root="true" ma:fieldsID="3e54eb6fd0b393ac97302f80f15c2f86" ns2:_="" ns3:_="">
    <xsd:import namespace="bffe5bbd-92a1-4b29-9f7f-526d7b8165ed"/>
    <xsd:import namespace="9d00a58d-5966-421b-9912-1256c6f889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ObjectDetectorVersion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fe5bbd-92a1-4b29-9f7f-526d7b8165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6aa7269-35f9-46d9-8bca-0958dcb23f2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d00a58d-5966-421b-9912-1256c6f889e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923f4b6-404f-432f-80c2-ccb45f824d09}" ma:internalName="TaxCatchAll" ma:showField="CatchAllData" ma:web="9d00a58d-5966-421b-9912-1256c6f889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ffe5bbd-92a1-4b29-9f7f-526d7b8165ed">
      <Terms xmlns="http://schemas.microsoft.com/office/infopath/2007/PartnerControls"/>
    </lcf76f155ced4ddcb4097134ff3c332f>
    <TaxCatchAll xmlns="9d00a58d-5966-421b-9912-1256c6f889ea" xsi:nil="true"/>
  </documentManagement>
</p:properties>
</file>

<file path=customXml/itemProps1.xml><?xml version="1.0" encoding="utf-8"?>
<ds:datastoreItem xmlns:ds="http://schemas.openxmlformats.org/officeDocument/2006/customXml" ds:itemID="{8FC5E265-3AAE-4ACA-AD29-8E814A108C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fe5bbd-92a1-4b29-9f7f-526d7b8165ed"/>
    <ds:schemaRef ds:uri="9d00a58d-5966-421b-9912-1256c6f889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574392-9B0E-44FA-B6EE-C232C9E35468}">
  <ds:schemaRefs>
    <ds:schemaRef ds:uri="http://schemas.microsoft.com/sharepoint/v3/contenttype/forms"/>
  </ds:schemaRefs>
</ds:datastoreItem>
</file>

<file path=customXml/itemProps3.xml><?xml version="1.0" encoding="utf-8"?>
<ds:datastoreItem xmlns:ds="http://schemas.openxmlformats.org/officeDocument/2006/customXml" ds:itemID="{76B56D98-4EE9-460F-9F72-3D2A74460C4E}">
  <ds:schemaRefs>
    <ds:schemaRef ds:uri="http://schemas.microsoft.com/office/2006/metadata/properties"/>
    <ds:schemaRef ds:uri="http://schemas.microsoft.com/office/infopath/2007/PartnerControls"/>
    <ds:schemaRef ds:uri="bffe5bbd-92a1-4b29-9f7f-526d7b8165ed"/>
    <ds:schemaRef ds:uri="9d00a58d-5966-421b-9912-1256c6f889ea"/>
  </ds:schemaRefs>
</ds:datastoreItem>
</file>

<file path=docProps/app.xml><?xml version="1.0" encoding="utf-8"?>
<Properties xmlns="http://schemas.openxmlformats.org/officeDocument/2006/extended-properties" xmlns:vt="http://schemas.openxmlformats.org/officeDocument/2006/docPropsVTypes">
  <Template>office theme</Template>
  <TotalTime>3770</TotalTime>
  <Words>3304</Words>
  <Application>Microsoft Office PowerPoint</Application>
  <PresentationFormat>Widescreen</PresentationFormat>
  <Paragraphs>269</Paragraphs>
  <Slides>45</Slides>
  <Notes>15</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45</vt:i4>
      </vt:variant>
    </vt:vector>
  </HeadingPairs>
  <TitlesOfParts>
    <vt:vector size="61" baseType="lpstr">
      <vt:lpstr>Almaden Sans</vt:lpstr>
      <vt:lpstr>Arial</vt:lpstr>
      <vt:lpstr>Average</vt:lpstr>
      <vt:lpstr>Calibri</vt:lpstr>
      <vt:lpstr>Calibri Light</vt:lpstr>
      <vt:lpstr>Courier New</vt:lpstr>
      <vt:lpstr>droid-serif-w01-regular</vt:lpstr>
      <vt:lpstr>Gill Sans MT</vt:lpstr>
      <vt:lpstr>inherit</vt:lpstr>
      <vt:lpstr>Merriweather</vt:lpstr>
      <vt:lpstr>Oswald</vt:lpstr>
      <vt:lpstr>Roboto</vt:lpstr>
      <vt:lpstr>Stone Sans</vt:lpstr>
      <vt:lpstr>Times New Roman</vt:lpstr>
      <vt:lpstr>Wingdings 2</vt:lpstr>
      <vt:lpstr>Dividend</vt:lpstr>
      <vt:lpstr>What pediatric practitioners need to know to support parents and patients to prevent on-line sexual victimization</vt:lpstr>
      <vt:lpstr>PowerPoint Presentation</vt:lpstr>
      <vt:lpstr>Your presenters</vt:lpstr>
      <vt:lpstr>Dangers facing children and youth online </vt:lpstr>
      <vt:lpstr>TECHNOLOGY &amp; YOUTH EXPERIENCES</vt:lpstr>
      <vt:lpstr>NY STUDENT EXPERIENCES</vt:lpstr>
      <vt:lpstr>Identifying the Problem/Statistics </vt:lpstr>
      <vt:lpstr>Current research shows that the majority of victimization comes from peers~</vt:lpstr>
      <vt:lpstr>Understanding sextortion      Janet Rosenzweig  </vt:lpstr>
      <vt:lpstr>Call to action!</vt:lpstr>
      <vt:lpstr>Strategies for parents</vt:lpstr>
      <vt:lpstr>Physical Facts with Emotional Impact Fact 1:</vt:lpstr>
      <vt:lpstr>Physical Sexual Arousal </vt:lpstr>
      <vt:lpstr>Key words! </vt:lpstr>
      <vt:lpstr>Key reasons why kids need to know this</vt:lpstr>
      <vt:lpstr>Key reasons why kids need to know this</vt:lpstr>
      <vt:lpstr>Key reasons why kids need to know this</vt:lpstr>
      <vt:lpstr>Account from a victim </vt:lpstr>
      <vt:lpstr>Key reason why parents need to  know this</vt:lpstr>
      <vt:lpstr>Let’s go back to Psych 101 for a moment:</vt:lpstr>
      <vt:lpstr>Strategies for parents</vt:lpstr>
      <vt:lpstr>Educate</vt:lpstr>
      <vt:lpstr>Communicate</vt:lpstr>
      <vt:lpstr>PowerPoint Presentation</vt:lpstr>
      <vt:lpstr>PowerPoint Presentation</vt:lpstr>
      <vt:lpstr>E.C.H.O. Review </vt:lpstr>
      <vt:lpstr>Modeling "E.C.H.o." For parents/caregivers Auditory learning Clip</vt:lpstr>
      <vt:lpstr>How to block/report on popular apps Video Tutorial: TikTOk </vt:lpstr>
      <vt:lpstr>How to block/report on popular apps Video Tutorials </vt:lpstr>
      <vt:lpstr>if a child is contacted online what to do... </vt:lpstr>
      <vt:lpstr>Resources </vt:lpstr>
      <vt:lpstr>a child’s  images are  shared on-line   what to do </vt:lpstr>
      <vt:lpstr>a child’s  images are  shared on-line   what to do </vt:lpstr>
      <vt:lpstr>resources</vt:lpstr>
      <vt:lpstr>How can we help parents do better? </vt:lpstr>
      <vt:lpstr>PowerPoint Presentation</vt:lpstr>
      <vt:lpstr>Healthy sexual development tips &amp; talking points for parents &amp; Caregivers</vt:lpstr>
      <vt:lpstr>Link to retrieve PDF</vt:lpstr>
      <vt:lpstr>Child sexual exploitation online tips &amp; talking points for parents &amp; Caregivers</vt:lpstr>
      <vt:lpstr>Link to retrieve PDF</vt:lpstr>
      <vt:lpstr>The medical community can promote sexual health and safety -- support parents as their children primary sex educators!</vt:lpstr>
      <vt:lpstr>Link to retrieve PDF</vt:lpstr>
      <vt:lpstr>PowerPoint Presentation</vt:lpstr>
      <vt:lpstr> READ THE  Plan -  Join the National Coalition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Janet</dc:creator>
  <cp:lastModifiedBy>JFRosenzweig</cp:lastModifiedBy>
  <cp:revision>597</cp:revision>
  <dcterms:created xsi:type="dcterms:W3CDTF">2023-09-26T14:20:10Z</dcterms:created>
  <dcterms:modified xsi:type="dcterms:W3CDTF">2024-02-26T17:57:26Z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0x010100BE1D054DD82B8446982EBCA874DA896A</vt:lpwstr>
  </property>
  <property fmtid="{D5CDD505-2E9C-101B-9397-08002B2CF9AE}" pid="3" name="MediaServiceImageTags">
    <vt:lpwstr/>
  </property>
</Properties>
</file>