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8317" r:id="rId2"/>
    <p:sldId id="259" r:id="rId3"/>
    <p:sldId id="8318" r:id="rId4"/>
    <p:sldId id="343" r:id="rId5"/>
    <p:sldId id="310" r:id="rId6"/>
    <p:sldId id="8314" r:id="rId7"/>
    <p:sldId id="258" r:id="rId8"/>
    <p:sldId id="279" r:id="rId9"/>
    <p:sldId id="8291" r:id="rId10"/>
    <p:sldId id="8261" r:id="rId11"/>
    <p:sldId id="273" r:id="rId12"/>
    <p:sldId id="276" r:id="rId13"/>
    <p:sldId id="8336" r:id="rId14"/>
    <p:sldId id="8322" r:id="rId15"/>
    <p:sldId id="8319" r:id="rId16"/>
    <p:sldId id="8321" r:id="rId17"/>
    <p:sldId id="8339" r:id="rId18"/>
    <p:sldId id="8320" r:id="rId19"/>
    <p:sldId id="8340" r:id="rId20"/>
    <p:sldId id="8323" r:id="rId21"/>
    <p:sldId id="8343" r:id="rId22"/>
    <p:sldId id="280" r:id="rId23"/>
    <p:sldId id="8345" r:id="rId24"/>
    <p:sldId id="277" r:id="rId25"/>
    <p:sldId id="278" r:id="rId26"/>
    <p:sldId id="8346" r:id="rId27"/>
    <p:sldId id="275" r:id="rId28"/>
    <p:sldId id="8342" r:id="rId29"/>
    <p:sldId id="344" r:id="rId30"/>
    <p:sldId id="8292" r:id="rId31"/>
    <p:sldId id="281" r:id="rId32"/>
    <p:sldId id="282" r:id="rId33"/>
    <p:sldId id="8299" r:id="rId34"/>
    <p:sldId id="8347" r:id="rId35"/>
    <p:sldId id="8324" r:id="rId36"/>
    <p:sldId id="8353" r:id="rId37"/>
    <p:sldId id="8348" r:id="rId38"/>
    <p:sldId id="8325" r:id="rId39"/>
    <p:sldId id="8326" r:id="rId40"/>
    <p:sldId id="8351" r:id="rId41"/>
    <p:sldId id="8355" r:id="rId42"/>
    <p:sldId id="8356" r:id="rId43"/>
    <p:sldId id="8352" r:id="rId44"/>
    <p:sldId id="8357" r:id="rId45"/>
    <p:sldId id="8328" r:id="rId46"/>
    <p:sldId id="8358" r:id="rId47"/>
    <p:sldId id="8360" r:id="rId48"/>
    <p:sldId id="8359" r:id="rId49"/>
    <p:sldId id="8309" r:id="rId50"/>
    <p:sldId id="8361" r:id="rId51"/>
    <p:sldId id="289" r:id="rId52"/>
    <p:sldId id="8363" r:id="rId53"/>
    <p:sldId id="8362" r:id="rId54"/>
    <p:sldId id="8365" r:id="rId55"/>
    <p:sldId id="283" r:id="rId56"/>
    <p:sldId id="8334" r:id="rId57"/>
    <p:sldId id="473" r:id="rId58"/>
    <p:sldId id="833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27060-BF2B-ACB1-561C-E1490DCA6B3F}" name="Stacy Vaughan" initials="" userId="S::stacy@strategicsocialimpact.org::e03c6cdc-0bbe-4750-a3ab-9aee99d62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2F92"/>
    <a:srgbClr val="D26965"/>
    <a:srgbClr val="00C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66" autoAdjust="0"/>
    <p:restoredTop sz="95921" autoAdjust="0"/>
  </p:normalViewPr>
  <p:slideViewPr>
    <p:cSldViewPr snapToGrid="0">
      <p:cViewPr varScale="1">
        <p:scale>
          <a:sx n="90" d="100"/>
          <a:sy n="90" d="100"/>
        </p:scale>
        <p:origin x="77" y="192"/>
      </p:cViewPr>
      <p:guideLst/>
    </p:cSldViewPr>
  </p:slideViewPr>
  <p:notesTextViewPr>
    <p:cViewPr>
      <p:scale>
        <a:sx n="1" d="1"/>
        <a:sy n="1" d="1"/>
      </p:scale>
      <p:origin x="0" y="0"/>
    </p:cViewPr>
  </p:notesTextViewPr>
  <p:sorterViewPr>
    <p:cViewPr>
      <p:scale>
        <a:sx n="100" d="100"/>
        <a:sy n="100" d="100"/>
      </p:scale>
      <p:origin x="0" y="-12403"/>
    </p:cViewPr>
  </p:sorterViewPr>
  <p:notesViewPr>
    <p:cSldViewPr snapToGrid="0">
      <p:cViewPr varScale="1">
        <p:scale>
          <a:sx n="93" d="100"/>
          <a:sy n="93" d="100"/>
        </p:scale>
        <p:origin x="2976"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B7756-6038-48C6-B01A-5EAF6E021DD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459362E-19A5-4482-8C36-7D7545527028}">
      <dgm:prSet/>
      <dgm:spPr/>
      <dgm:t>
        <a:bodyPr/>
        <a:lstStyle/>
        <a:p>
          <a:r>
            <a:rPr lang="en-US" dirty="0"/>
            <a:t>Developmental perspective on individuals and families</a:t>
          </a:r>
        </a:p>
      </dgm:t>
    </dgm:pt>
    <dgm:pt modelId="{073F6CF1-FA26-40BD-82A6-D2459C11566A}" type="parTrans" cxnId="{B5E8144C-7D16-4485-B879-323B9CCCBDDA}">
      <dgm:prSet/>
      <dgm:spPr/>
      <dgm:t>
        <a:bodyPr/>
        <a:lstStyle/>
        <a:p>
          <a:endParaRPr lang="en-US"/>
        </a:p>
      </dgm:t>
    </dgm:pt>
    <dgm:pt modelId="{8E752AAE-E31C-437B-BC72-0E52E5ED73CF}" type="sibTrans" cxnId="{B5E8144C-7D16-4485-B879-323B9CCCBDDA}">
      <dgm:prSet/>
      <dgm:spPr/>
      <dgm:t>
        <a:bodyPr/>
        <a:lstStyle/>
        <a:p>
          <a:endParaRPr lang="en-US"/>
        </a:p>
      </dgm:t>
    </dgm:pt>
    <dgm:pt modelId="{1B54A7E3-6F0F-4D07-993E-E9D1703D48E7}">
      <dgm:prSet/>
      <dgm:spPr/>
      <dgm:t>
        <a:bodyPr/>
        <a:lstStyle/>
        <a:p>
          <a:r>
            <a:rPr lang="en-US" dirty="0"/>
            <a:t>Health and sex educator </a:t>
          </a:r>
        </a:p>
      </dgm:t>
    </dgm:pt>
    <dgm:pt modelId="{17D8DA3D-A1E5-4C13-8A68-7EFEBBD39B64}" type="parTrans" cxnId="{8CE47E80-C463-45A8-8BEF-08E6D9A96B92}">
      <dgm:prSet/>
      <dgm:spPr/>
      <dgm:t>
        <a:bodyPr/>
        <a:lstStyle/>
        <a:p>
          <a:endParaRPr lang="en-US"/>
        </a:p>
      </dgm:t>
    </dgm:pt>
    <dgm:pt modelId="{FBD4295B-E8A4-4862-A9FF-1E39F7C03A34}" type="sibTrans" cxnId="{8CE47E80-C463-45A8-8BEF-08E6D9A96B92}">
      <dgm:prSet/>
      <dgm:spPr/>
      <dgm:t>
        <a:bodyPr/>
        <a:lstStyle/>
        <a:p>
          <a:endParaRPr lang="en-US"/>
        </a:p>
      </dgm:t>
    </dgm:pt>
    <dgm:pt modelId="{9287D443-0C99-40C8-A19A-6AE67851540F}">
      <dgm:prSet/>
      <dgm:spPr/>
      <dgm:t>
        <a:bodyPr/>
        <a:lstStyle/>
        <a:p>
          <a:r>
            <a:rPr lang="en-US" dirty="0"/>
            <a:t>Sex abuse help-line counselor, therapist and staff trainer</a:t>
          </a:r>
        </a:p>
      </dgm:t>
    </dgm:pt>
    <dgm:pt modelId="{FB47FFDF-0113-428B-8458-1E184EB9E202}" type="parTrans" cxnId="{3FAE6E5B-C332-4EBE-8380-F20814C30FAE}">
      <dgm:prSet/>
      <dgm:spPr/>
      <dgm:t>
        <a:bodyPr/>
        <a:lstStyle/>
        <a:p>
          <a:endParaRPr lang="en-US"/>
        </a:p>
      </dgm:t>
    </dgm:pt>
    <dgm:pt modelId="{F46D8AFA-8E60-40FC-80FE-02A59CFFD26F}" type="sibTrans" cxnId="{3FAE6E5B-C332-4EBE-8380-F20814C30FAE}">
      <dgm:prSet/>
      <dgm:spPr/>
      <dgm:t>
        <a:bodyPr/>
        <a:lstStyle/>
        <a:p>
          <a:endParaRPr lang="en-US"/>
        </a:p>
      </dgm:t>
    </dgm:pt>
    <dgm:pt modelId="{5538DB95-BD5B-479E-AF3D-21FD18E88E4C}">
      <dgm:prSet/>
      <dgm:spPr/>
      <dgm:t>
        <a:bodyPr/>
        <a:lstStyle/>
        <a:p>
          <a:r>
            <a:rPr lang="en-US" dirty="0"/>
            <a:t>Public official working in child welfare</a:t>
          </a:r>
        </a:p>
      </dgm:t>
    </dgm:pt>
    <dgm:pt modelId="{7A3D20CC-8ED0-468B-A939-8FFEBD71AD7E}" type="parTrans" cxnId="{2F832AA1-2CBE-4566-9D0E-303F80AF91C0}">
      <dgm:prSet/>
      <dgm:spPr/>
      <dgm:t>
        <a:bodyPr/>
        <a:lstStyle/>
        <a:p>
          <a:endParaRPr lang="en-US"/>
        </a:p>
      </dgm:t>
    </dgm:pt>
    <dgm:pt modelId="{BD4A23EB-5471-4313-94D6-A4966790E6E8}" type="sibTrans" cxnId="{2F832AA1-2CBE-4566-9D0E-303F80AF91C0}">
      <dgm:prSet/>
      <dgm:spPr/>
      <dgm:t>
        <a:bodyPr/>
        <a:lstStyle/>
        <a:p>
          <a:endParaRPr lang="en-US"/>
        </a:p>
      </dgm:t>
    </dgm:pt>
    <dgm:pt modelId="{CFE9DFFB-AF79-4DE0-B51F-5FD77654E0A7}">
      <dgm:prSet/>
      <dgm:spPr/>
      <dgm:t>
        <a:bodyPr/>
        <a:lstStyle/>
        <a:p>
          <a:r>
            <a:rPr lang="en-US" dirty="0"/>
            <a:t>Prevention specialist – former VP of Prevent Child Abuse America</a:t>
          </a:r>
        </a:p>
      </dgm:t>
    </dgm:pt>
    <dgm:pt modelId="{EABE3562-2D11-4E40-8580-2E628441154A}" type="parTrans" cxnId="{CD1CD429-EAEF-4170-A6FA-9462D00EAE91}">
      <dgm:prSet/>
      <dgm:spPr/>
      <dgm:t>
        <a:bodyPr/>
        <a:lstStyle/>
        <a:p>
          <a:endParaRPr lang="en-US"/>
        </a:p>
      </dgm:t>
    </dgm:pt>
    <dgm:pt modelId="{DE0B4D3B-BDA2-4221-983C-EF5501B92D59}" type="sibTrans" cxnId="{CD1CD429-EAEF-4170-A6FA-9462D00EAE91}">
      <dgm:prSet/>
      <dgm:spPr/>
      <dgm:t>
        <a:bodyPr/>
        <a:lstStyle/>
        <a:p>
          <a:endParaRPr lang="en-US"/>
        </a:p>
      </dgm:t>
    </dgm:pt>
    <dgm:pt modelId="{352CCCFD-DD18-4270-9460-76BFFF37E539}">
      <dgm:prSet/>
      <dgm:spPr/>
      <dgm:t>
        <a:bodyPr/>
        <a:lstStyle/>
        <a:p>
          <a:r>
            <a:rPr lang="en-US" dirty="0"/>
            <a:t>Mom!</a:t>
          </a:r>
        </a:p>
      </dgm:t>
    </dgm:pt>
    <dgm:pt modelId="{0E767F19-85A7-4688-A03C-04377C07AEE4}" type="parTrans" cxnId="{6707F811-1FED-4618-93C9-FF227320038C}">
      <dgm:prSet/>
      <dgm:spPr/>
      <dgm:t>
        <a:bodyPr/>
        <a:lstStyle/>
        <a:p>
          <a:endParaRPr lang="en-US"/>
        </a:p>
      </dgm:t>
    </dgm:pt>
    <dgm:pt modelId="{87F7867C-B2A9-4AD5-A615-A17500374D3E}" type="sibTrans" cxnId="{6707F811-1FED-4618-93C9-FF227320038C}">
      <dgm:prSet/>
      <dgm:spPr/>
      <dgm:t>
        <a:bodyPr/>
        <a:lstStyle/>
        <a:p>
          <a:endParaRPr lang="en-US"/>
        </a:p>
      </dgm:t>
    </dgm:pt>
    <dgm:pt modelId="{79FB5534-B350-47EA-A94F-0D9FEB78A6FF}" type="pres">
      <dgm:prSet presAssocID="{609B7756-6038-48C6-B01A-5EAF6E021DDF}" presName="diagram" presStyleCnt="0">
        <dgm:presLayoutVars>
          <dgm:dir/>
          <dgm:resizeHandles val="exact"/>
        </dgm:presLayoutVars>
      </dgm:prSet>
      <dgm:spPr/>
    </dgm:pt>
    <dgm:pt modelId="{D509DC3C-5059-4EAC-822F-456B0D797873}" type="pres">
      <dgm:prSet presAssocID="{5459362E-19A5-4482-8C36-7D7545527028}" presName="node" presStyleLbl="node1" presStyleIdx="0" presStyleCnt="6">
        <dgm:presLayoutVars>
          <dgm:bulletEnabled val="1"/>
        </dgm:presLayoutVars>
      </dgm:prSet>
      <dgm:spPr/>
    </dgm:pt>
    <dgm:pt modelId="{5F933C8C-2B69-4E72-A8F9-0CAC58F9ED54}" type="pres">
      <dgm:prSet presAssocID="{8E752AAE-E31C-437B-BC72-0E52E5ED73CF}" presName="sibTrans" presStyleCnt="0"/>
      <dgm:spPr/>
    </dgm:pt>
    <dgm:pt modelId="{378E23DB-AF82-4EA4-81A9-7DD47FC54B37}" type="pres">
      <dgm:prSet presAssocID="{1B54A7E3-6F0F-4D07-993E-E9D1703D48E7}" presName="node" presStyleLbl="node1" presStyleIdx="1" presStyleCnt="6">
        <dgm:presLayoutVars>
          <dgm:bulletEnabled val="1"/>
        </dgm:presLayoutVars>
      </dgm:prSet>
      <dgm:spPr/>
    </dgm:pt>
    <dgm:pt modelId="{A4F8E94B-4BEE-4C99-875C-3B6F5DE5C2D5}" type="pres">
      <dgm:prSet presAssocID="{FBD4295B-E8A4-4862-A9FF-1E39F7C03A34}" presName="sibTrans" presStyleCnt="0"/>
      <dgm:spPr/>
    </dgm:pt>
    <dgm:pt modelId="{FE2AC406-4C38-4E7B-8B4E-2F7859D837C8}" type="pres">
      <dgm:prSet presAssocID="{9287D443-0C99-40C8-A19A-6AE67851540F}" presName="node" presStyleLbl="node1" presStyleIdx="2" presStyleCnt="6">
        <dgm:presLayoutVars>
          <dgm:bulletEnabled val="1"/>
        </dgm:presLayoutVars>
      </dgm:prSet>
      <dgm:spPr/>
    </dgm:pt>
    <dgm:pt modelId="{74903779-D37F-4C8F-86C5-73D913A14998}" type="pres">
      <dgm:prSet presAssocID="{F46D8AFA-8E60-40FC-80FE-02A59CFFD26F}" presName="sibTrans" presStyleCnt="0"/>
      <dgm:spPr/>
    </dgm:pt>
    <dgm:pt modelId="{9BC42929-79D1-4977-86D1-DAE00A093720}" type="pres">
      <dgm:prSet presAssocID="{5538DB95-BD5B-479E-AF3D-21FD18E88E4C}" presName="node" presStyleLbl="node1" presStyleIdx="3" presStyleCnt="6">
        <dgm:presLayoutVars>
          <dgm:bulletEnabled val="1"/>
        </dgm:presLayoutVars>
      </dgm:prSet>
      <dgm:spPr/>
    </dgm:pt>
    <dgm:pt modelId="{D71A8D68-A911-4294-B54D-4A1CD5880AAB}" type="pres">
      <dgm:prSet presAssocID="{BD4A23EB-5471-4313-94D6-A4966790E6E8}" presName="sibTrans" presStyleCnt="0"/>
      <dgm:spPr/>
    </dgm:pt>
    <dgm:pt modelId="{9E08BD1F-E1E3-4C95-9342-7150D2D6DBFD}" type="pres">
      <dgm:prSet presAssocID="{CFE9DFFB-AF79-4DE0-B51F-5FD77654E0A7}" presName="node" presStyleLbl="node1" presStyleIdx="4" presStyleCnt="6">
        <dgm:presLayoutVars>
          <dgm:bulletEnabled val="1"/>
        </dgm:presLayoutVars>
      </dgm:prSet>
      <dgm:spPr/>
    </dgm:pt>
    <dgm:pt modelId="{85A1351E-2C50-4B2E-8175-B1ECDD43154D}" type="pres">
      <dgm:prSet presAssocID="{DE0B4D3B-BDA2-4221-983C-EF5501B92D59}" presName="sibTrans" presStyleCnt="0"/>
      <dgm:spPr/>
    </dgm:pt>
    <dgm:pt modelId="{96BDACB0-561D-473B-A5D1-234A45FCAA60}" type="pres">
      <dgm:prSet presAssocID="{352CCCFD-DD18-4270-9460-76BFFF37E539}" presName="node" presStyleLbl="node1" presStyleIdx="5" presStyleCnt="6">
        <dgm:presLayoutVars>
          <dgm:bulletEnabled val="1"/>
        </dgm:presLayoutVars>
      </dgm:prSet>
      <dgm:spPr/>
    </dgm:pt>
  </dgm:ptLst>
  <dgm:cxnLst>
    <dgm:cxn modelId="{6707F811-1FED-4618-93C9-FF227320038C}" srcId="{609B7756-6038-48C6-B01A-5EAF6E021DDF}" destId="{352CCCFD-DD18-4270-9460-76BFFF37E539}" srcOrd="5" destOrd="0" parTransId="{0E767F19-85A7-4688-A03C-04377C07AEE4}" sibTransId="{87F7867C-B2A9-4AD5-A615-A17500374D3E}"/>
    <dgm:cxn modelId="{CD1CD429-EAEF-4170-A6FA-9462D00EAE91}" srcId="{609B7756-6038-48C6-B01A-5EAF6E021DDF}" destId="{CFE9DFFB-AF79-4DE0-B51F-5FD77654E0A7}" srcOrd="4" destOrd="0" parTransId="{EABE3562-2D11-4E40-8580-2E628441154A}" sibTransId="{DE0B4D3B-BDA2-4221-983C-EF5501B92D59}"/>
    <dgm:cxn modelId="{71C98538-158A-4151-8AD7-43106FAC3D3E}" type="presOf" srcId="{609B7756-6038-48C6-B01A-5EAF6E021DDF}" destId="{79FB5534-B350-47EA-A94F-0D9FEB78A6FF}" srcOrd="0" destOrd="0" presId="urn:microsoft.com/office/officeart/2005/8/layout/default"/>
    <dgm:cxn modelId="{98B12E40-82A2-42A7-93B0-2044CA8F775E}" type="presOf" srcId="{5538DB95-BD5B-479E-AF3D-21FD18E88E4C}" destId="{9BC42929-79D1-4977-86D1-DAE00A093720}" srcOrd="0" destOrd="0" presId="urn:microsoft.com/office/officeart/2005/8/layout/default"/>
    <dgm:cxn modelId="{3FAE6E5B-C332-4EBE-8380-F20814C30FAE}" srcId="{609B7756-6038-48C6-B01A-5EAF6E021DDF}" destId="{9287D443-0C99-40C8-A19A-6AE67851540F}" srcOrd="2" destOrd="0" parTransId="{FB47FFDF-0113-428B-8458-1E184EB9E202}" sibTransId="{F46D8AFA-8E60-40FC-80FE-02A59CFFD26F}"/>
    <dgm:cxn modelId="{B5E8144C-7D16-4485-B879-323B9CCCBDDA}" srcId="{609B7756-6038-48C6-B01A-5EAF6E021DDF}" destId="{5459362E-19A5-4482-8C36-7D7545527028}" srcOrd="0" destOrd="0" parTransId="{073F6CF1-FA26-40BD-82A6-D2459C11566A}" sibTransId="{8E752AAE-E31C-437B-BC72-0E52E5ED73CF}"/>
    <dgm:cxn modelId="{4EA59874-A693-4A33-8AC6-5D2A13F760A5}" type="presOf" srcId="{9287D443-0C99-40C8-A19A-6AE67851540F}" destId="{FE2AC406-4C38-4E7B-8B4E-2F7859D837C8}" srcOrd="0" destOrd="0" presId="urn:microsoft.com/office/officeart/2005/8/layout/default"/>
    <dgm:cxn modelId="{8CE47E80-C463-45A8-8BEF-08E6D9A96B92}" srcId="{609B7756-6038-48C6-B01A-5EAF6E021DDF}" destId="{1B54A7E3-6F0F-4D07-993E-E9D1703D48E7}" srcOrd="1" destOrd="0" parTransId="{17D8DA3D-A1E5-4C13-8A68-7EFEBBD39B64}" sibTransId="{FBD4295B-E8A4-4862-A9FF-1E39F7C03A34}"/>
    <dgm:cxn modelId="{8DDD1188-0032-4ADD-AE0A-26FB8C686EB8}" type="presOf" srcId="{5459362E-19A5-4482-8C36-7D7545527028}" destId="{D509DC3C-5059-4EAC-822F-456B0D797873}" srcOrd="0" destOrd="0" presId="urn:microsoft.com/office/officeart/2005/8/layout/default"/>
    <dgm:cxn modelId="{062BFB8A-9FF9-49C4-80C6-52ECB88884E3}" type="presOf" srcId="{CFE9DFFB-AF79-4DE0-B51F-5FD77654E0A7}" destId="{9E08BD1F-E1E3-4C95-9342-7150D2D6DBFD}" srcOrd="0" destOrd="0" presId="urn:microsoft.com/office/officeart/2005/8/layout/default"/>
    <dgm:cxn modelId="{2F832AA1-2CBE-4566-9D0E-303F80AF91C0}" srcId="{609B7756-6038-48C6-B01A-5EAF6E021DDF}" destId="{5538DB95-BD5B-479E-AF3D-21FD18E88E4C}" srcOrd="3" destOrd="0" parTransId="{7A3D20CC-8ED0-468B-A939-8FFEBD71AD7E}" sibTransId="{BD4A23EB-5471-4313-94D6-A4966790E6E8}"/>
    <dgm:cxn modelId="{694563B8-2D8B-42B4-9CF7-5EA24AC00540}" type="presOf" srcId="{352CCCFD-DD18-4270-9460-76BFFF37E539}" destId="{96BDACB0-561D-473B-A5D1-234A45FCAA60}" srcOrd="0" destOrd="0" presId="urn:microsoft.com/office/officeart/2005/8/layout/default"/>
    <dgm:cxn modelId="{4F1FA7C9-4480-4501-A7ED-DBA03EFA1D5A}" type="presOf" srcId="{1B54A7E3-6F0F-4D07-993E-E9D1703D48E7}" destId="{378E23DB-AF82-4EA4-81A9-7DD47FC54B37}" srcOrd="0" destOrd="0" presId="urn:microsoft.com/office/officeart/2005/8/layout/default"/>
    <dgm:cxn modelId="{CA60EFFE-35BE-465C-8B40-DB65256448B3}" type="presParOf" srcId="{79FB5534-B350-47EA-A94F-0D9FEB78A6FF}" destId="{D509DC3C-5059-4EAC-822F-456B0D797873}" srcOrd="0" destOrd="0" presId="urn:microsoft.com/office/officeart/2005/8/layout/default"/>
    <dgm:cxn modelId="{B7799D66-9125-4204-926C-75C098AFE50D}" type="presParOf" srcId="{79FB5534-B350-47EA-A94F-0D9FEB78A6FF}" destId="{5F933C8C-2B69-4E72-A8F9-0CAC58F9ED54}" srcOrd="1" destOrd="0" presId="urn:microsoft.com/office/officeart/2005/8/layout/default"/>
    <dgm:cxn modelId="{A0B892CA-E781-439B-8C67-3401731CBD50}" type="presParOf" srcId="{79FB5534-B350-47EA-A94F-0D9FEB78A6FF}" destId="{378E23DB-AF82-4EA4-81A9-7DD47FC54B37}" srcOrd="2" destOrd="0" presId="urn:microsoft.com/office/officeart/2005/8/layout/default"/>
    <dgm:cxn modelId="{1B361626-0A4B-4C29-B38E-817D81828D4D}" type="presParOf" srcId="{79FB5534-B350-47EA-A94F-0D9FEB78A6FF}" destId="{A4F8E94B-4BEE-4C99-875C-3B6F5DE5C2D5}" srcOrd="3" destOrd="0" presId="urn:microsoft.com/office/officeart/2005/8/layout/default"/>
    <dgm:cxn modelId="{F987BA63-6B80-4DEE-80AD-EB82D7972D59}" type="presParOf" srcId="{79FB5534-B350-47EA-A94F-0D9FEB78A6FF}" destId="{FE2AC406-4C38-4E7B-8B4E-2F7859D837C8}" srcOrd="4" destOrd="0" presId="urn:microsoft.com/office/officeart/2005/8/layout/default"/>
    <dgm:cxn modelId="{96290940-9B77-4A41-B159-387392F3D894}" type="presParOf" srcId="{79FB5534-B350-47EA-A94F-0D9FEB78A6FF}" destId="{74903779-D37F-4C8F-86C5-73D913A14998}" srcOrd="5" destOrd="0" presId="urn:microsoft.com/office/officeart/2005/8/layout/default"/>
    <dgm:cxn modelId="{1956686F-0D20-4970-81D6-DD6A0662501C}" type="presParOf" srcId="{79FB5534-B350-47EA-A94F-0D9FEB78A6FF}" destId="{9BC42929-79D1-4977-86D1-DAE00A093720}" srcOrd="6" destOrd="0" presId="urn:microsoft.com/office/officeart/2005/8/layout/default"/>
    <dgm:cxn modelId="{F7C51D84-FF8D-4ABF-BA46-2E4887FEFB9B}" type="presParOf" srcId="{79FB5534-B350-47EA-A94F-0D9FEB78A6FF}" destId="{D71A8D68-A911-4294-B54D-4A1CD5880AAB}" srcOrd="7" destOrd="0" presId="urn:microsoft.com/office/officeart/2005/8/layout/default"/>
    <dgm:cxn modelId="{E1FDB471-0C5C-4EB4-89DB-38ADB5B36558}" type="presParOf" srcId="{79FB5534-B350-47EA-A94F-0D9FEB78A6FF}" destId="{9E08BD1F-E1E3-4C95-9342-7150D2D6DBFD}" srcOrd="8" destOrd="0" presId="urn:microsoft.com/office/officeart/2005/8/layout/default"/>
    <dgm:cxn modelId="{D019A7C7-5DBE-4D24-B577-B40ECD6DAA25}" type="presParOf" srcId="{79FB5534-B350-47EA-A94F-0D9FEB78A6FF}" destId="{85A1351E-2C50-4B2E-8175-B1ECDD43154D}" srcOrd="9" destOrd="0" presId="urn:microsoft.com/office/officeart/2005/8/layout/default"/>
    <dgm:cxn modelId="{EBE85D3B-8AA4-4BDC-8D49-C9F6AFA17471}" type="presParOf" srcId="{79FB5534-B350-47EA-A94F-0D9FEB78A6FF}" destId="{96BDACB0-561D-473B-A5D1-234A45FCAA6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6BA0F-BE5F-44F2-A23B-0BB74A478E4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6E4C5CC-B4A9-4538-A6F8-7D66BEA2A78B}">
      <dgm:prSet/>
      <dgm:spPr/>
      <dgm:t>
        <a:bodyPr/>
        <a:lstStyle/>
        <a:p>
          <a:r>
            <a:rPr lang="en-US" dirty="0"/>
            <a:t>The myth of the super predator was alive and well</a:t>
          </a:r>
        </a:p>
      </dgm:t>
    </dgm:pt>
    <dgm:pt modelId="{5D3CE612-E0FE-4B0A-99B9-87D0B573B2A6}" type="parTrans" cxnId="{EA981D0E-BE70-4FAD-A865-558072CFD413}">
      <dgm:prSet/>
      <dgm:spPr/>
      <dgm:t>
        <a:bodyPr/>
        <a:lstStyle/>
        <a:p>
          <a:endParaRPr lang="en-US"/>
        </a:p>
      </dgm:t>
    </dgm:pt>
    <dgm:pt modelId="{CBEF42D4-73BE-4FB4-B7AA-33F22C9FBB9E}" type="sibTrans" cxnId="{EA981D0E-BE70-4FAD-A865-558072CFD413}">
      <dgm:prSet/>
      <dgm:spPr/>
      <dgm:t>
        <a:bodyPr/>
        <a:lstStyle/>
        <a:p>
          <a:endParaRPr lang="en-US"/>
        </a:p>
      </dgm:t>
    </dgm:pt>
    <dgm:pt modelId="{5BC7D6FA-7D05-4455-A44B-5CFD0869A1B4}">
      <dgm:prSet/>
      <dgm:spPr/>
      <dgm:t>
        <a:bodyPr/>
        <a:lstStyle/>
        <a:p>
          <a:r>
            <a:rPr lang="en-US" dirty="0"/>
            <a:t>Anything that had to do with sex was stigmatized</a:t>
          </a:r>
        </a:p>
      </dgm:t>
    </dgm:pt>
    <dgm:pt modelId="{8707C4EF-E17D-4F12-A044-C29BF27BFBEC}" type="parTrans" cxnId="{656C0ECA-E952-4312-9ACA-50FD772E3AB2}">
      <dgm:prSet/>
      <dgm:spPr/>
      <dgm:t>
        <a:bodyPr/>
        <a:lstStyle/>
        <a:p>
          <a:endParaRPr lang="en-US"/>
        </a:p>
      </dgm:t>
    </dgm:pt>
    <dgm:pt modelId="{5547252A-A3F4-49A2-A9DD-3B88F954DD44}" type="sibTrans" cxnId="{656C0ECA-E952-4312-9ACA-50FD772E3AB2}">
      <dgm:prSet/>
      <dgm:spPr/>
      <dgm:t>
        <a:bodyPr/>
        <a:lstStyle/>
        <a:p>
          <a:endParaRPr lang="en-US"/>
        </a:p>
      </dgm:t>
    </dgm:pt>
    <dgm:pt modelId="{6F8AE3A1-9D25-46C5-B624-72C2B7E4CE10}" type="pres">
      <dgm:prSet presAssocID="{AB36BA0F-BE5F-44F2-A23B-0BB74A478E43}" presName="linear" presStyleCnt="0">
        <dgm:presLayoutVars>
          <dgm:animLvl val="lvl"/>
          <dgm:resizeHandles val="exact"/>
        </dgm:presLayoutVars>
      </dgm:prSet>
      <dgm:spPr/>
    </dgm:pt>
    <dgm:pt modelId="{ABEBC36A-138B-415F-9269-AC325807EDFC}" type="pres">
      <dgm:prSet presAssocID="{86E4C5CC-B4A9-4538-A6F8-7D66BEA2A78B}" presName="parentText" presStyleLbl="node1" presStyleIdx="0" presStyleCnt="2">
        <dgm:presLayoutVars>
          <dgm:chMax val="0"/>
          <dgm:bulletEnabled val="1"/>
        </dgm:presLayoutVars>
      </dgm:prSet>
      <dgm:spPr/>
    </dgm:pt>
    <dgm:pt modelId="{988351BA-7254-44F2-B750-910228299E93}" type="pres">
      <dgm:prSet presAssocID="{CBEF42D4-73BE-4FB4-B7AA-33F22C9FBB9E}" presName="spacer" presStyleCnt="0"/>
      <dgm:spPr/>
    </dgm:pt>
    <dgm:pt modelId="{7D4E5E6C-8EDE-49A1-B01B-F9F15ED3D25B}" type="pres">
      <dgm:prSet presAssocID="{5BC7D6FA-7D05-4455-A44B-5CFD0869A1B4}" presName="parentText" presStyleLbl="node1" presStyleIdx="1" presStyleCnt="2">
        <dgm:presLayoutVars>
          <dgm:chMax val="0"/>
          <dgm:bulletEnabled val="1"/>
        </dgm:presLayoutVars>
      </dgm:prSet>
      <dgm:spPr/>
    </dgm:pt>
  </dgm:ptLst>
  <dgm:cxnLst>
    <dgm:cxn modelId="{EA981D0E-BE70-4FAD-A865-558072CFD413}" srcId="{AB36BA0F-BE5F-44F2-A23B-0BB74A478E43}" destId="{86E4C5CC-B4A9-4538-A6F8-7D66BEA2A78B}" srcOrd="0" destOrd="0" parTransId="{5D3CE612-E0FE-4B0A-99B9-87D0B573B2A6}" sibTransId="{CBEF42D4-73BE-4FB4-B7AA-33F22C9FBB9E}"/>
    <dgm:cxn modelId="{656C0ECA-E952-4312-9ACA-50FD772E3AB2}" srcId="{AB36BA0F-BE5F-44F2-A23B-0BB74A478E43}" destId="{5BC7D6FA-7D05-4455-A44B-5CFD0869A1B4}" srcOrd="1" destOrd="0" parTransId="{8707C4EF-E17D-4F12-A044-C29BF27BFBEC}" sibTransId="{5547252A-A3F4-49A2-A9DD-3B88F954DD44}"/>
    <dgm:cxn modelId="{AA3049CC-E965-41CE-94FE-C48BA9D95E54}" type="presOf" srcId="{86E4C5CC-B4A9-4538-A6F8-7D66BEA2A78B}" destId="{ABEBC36A-138B-415F-9269-AC325807EDFC}" srcOrd="0" destOrd="0" presId="urn:microsoft.com/office/officeart/2005/8/layout/vList2"/>
    <dgm:cxn modelId="{9A403BD7-10F4-4EC9-A499-51EA07C97E68}" type="presOf" srcId="{5BC7D6FA-7D05-4455-A44B-5CFD0869A1B4}" destId="{7D4E5E6C-8EDE-49A1-B01B-F9F15ED3D25B}" srcOrd="0" destOrd="0" presId="urn:microsoft.com/office/officeart/2005/8/layout/vList2"/>
    <dgm:cxn modelId="{A5B5B5E6-2030-4478-B348-32355D8D623B}" type="presOf" srcId="{AB36BA0F-BE5F-44F2-A23B-0BB74A478E43}" destId="{6F8AE3A1-9D25-46C5-B624-72C2B7E4CE10}" srcOrd="0" destOrd="0" presId="urn:microsoft.com/office/officeart/2005/8/layout/vList2"/>
    <dgm:cxn modelId="{48289C7B-4C54-466C-94EC-8DAAF4A384AE}" type="presParOf" srcId="{6F8AE3A1-9D25-46C5-B624-72C2B7E4CE10}" destId="{ABEBC36A-138B-415F-9269-AC325807EDFC}" srcOrd="0" destOrd="0" presId="urn:microsoft.com/office/officeart/2005/8/layout/vList2"/>
    <dgm:cxn modelId="{ACB908D3-F3FE-4161-B734-16F6D4168081}" type="presParOf" srcId="{6F8AE3A1-9D25-46C5-B624-72C2B7E4CE10}" destId="{988351BA-7254-44F2-B750-910228299E93}" srcOrd="1" destOrd="0" presId="urn:microsoft.com/office/officeart/2005/8/layout/vList2"/>
    <dgm:cxn modelId="{B73EF787-D8A2-4C27-AE35-40386EA68232}" type="presParOf" srcId="{6F8AE3A1-9D25-46C5-B624-72C2B7E4CE10}" destId="{7D4E5E6C-8EDE-49A1-B01B-F9F15ED3D2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E770A-73D5-496E-A7E9-2258C4898E83}"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ADF23F4F-2E41-4D5F-A2B0-DE206801BF7F}">
      <dgm:prSet/>
      <dgm:spPr/>
      <dgm:t>
        <a:bodyPr/>
        <a:lstStyle/>
        <a:p>
          <a:r>
            <a:rPr lang="en-US"/>
            <a:t>Treatment is certainly cheaper than registries</a:t>
          </a:r>
        </a:p>
      </dgm:t>
    </dgm:pt>
    <dgm:pt modelId="{58C8E232-C169-4156-892F-BC9B5407AB63}" type="parTrans" cxnId="{6FC2BDB4-97AC-40BC-B512-F69ECC7A9DBB}">
      <dgm:prSet/>
      <dgm:spPr/>
      <dgm:t>
        <a:bodyPr/>
        <a:lstStyle/>
        <a:p>
          <a:endParaRPr lang="en-US"/>
        </a:p>
      </dgm:t>
    </dgm:pt>
    <dgm:pt modelId="{F373FCC6-AA0E-4FAC-B70D-F2543213F461}" type="sibTrans" cxnId="{6FC2BDB4-97AC-40BC-B512-F69ECC7A9DBB}">
      <dgm:prSet/>
      <dgm:spPr/>
      <dgm:t>
        <a:bodyPr/>
        <a:lstStyle/>
        <a:p>
          <a:endParaRPr lang="en-US"/>
        </a:p>
      </dgm:t>
    </dgm:pt>
    <dgm:pt modelId="{D38FD611-1BF6-4BF2-99B1-90B9C7DE8F54}">
      <dgm:prSet/>
      <dgm:spPr/>
      <dgm:t>
        <a:bodyPr/>
        <a:lstStyle/>
        <a:p>
          <a:r>
            <a:rPr lang="en-US"/>
            <a:t>The estimated cost for dealing with one case of child sexual abused is estimate to be</a:t>
          </a:r>
        </a:p>
      </dgm:t>
    </dgm:pt>
    <dgm:pt modelId="{C8AB62ED-F539-4043-B69E-9D4114041CEC}" type="parTrans" cxnId="{0643FD98-9A08-4466-B651-6E25CFBFFF90}">
      <dgm:prSet/>
      <dgm:spPr/>
      <dgm:t>
        <a:bodyPr/>
        <a:lstStyle/>
        <a:p>
          <a:endParaRPr lang="en-US"/>
        </a:p>
      </dgm:t>
    </dgm:pt>
    <dgm:pt modelId="{3F49B4F4-01AF-4208-A1E1-499102BCC625}" type="sibTrans" cxnId="{0643FD98-9A08-4466-B651-6E25CFBFFF90}">
      <dgm:prSet/>
      <dgm:spPr/>
      <dgm:t>
        <a:bodyPr/>
        <a:lstStyle/>
        <a:p>
          <a:endParaRPr lang="en-US"/>
        </a:p>
      </dgm:t>
    </dgm:pt>
    <dgm:pt modelId="{6ADD4C6A-F8C5-4AAE-B4AB-7F885501D6AE}">
      <dgm:prSet/>
      <dgm:spPr/>
      <dgm:t>
        <a:bodyPr/>
        <a:lstStyle/>
        <a:p>
          <a:r>
            <a:rPr lang="en-US"/>
            <a:t>Lowest end  $210,012  in 2010 dollars</a:t>
          </a:r>
        </a:p>
      </dgm:t>
    </dgm:pt>
    <dgm:pt modelId="{FB768658-2B1D-4D40-BF1D-0FA810571648}" type="parTrans" cxnId="{4F606D6C-B8A0-4DC1-B6BF-EDAD522A3BF5}">
      <dgm:prSet/>
      <dgm:spPr/>
      <dgm:t>
        <a:bodyPr/>
        <a:lstStyle/>
        <a:p>
          <a:endParaRPr lang="en-US"/>
        </a:p>
      </dgm:t>
    </dgm:pt>
    <dgm:pt modelId="{6224D321-17C1-4956-A8E5-3D0FB84E93D1}" type="sibTrans" cxnId="{4F606D6C-B8A0-4DC1-B6BF-EDAD522A3BF5}">
      <dgm:prSet/>
      <dgm:spPr/>
      <dgm:t>
        <a:bodyPr/>
        <a:lstStyle/>
        <a:p>
          <a:endParaRPr lang="en-US"/>
        </a:p>
      </dgm:t>
    </dgm:pt>
    <dgm:pt modelId="{349462CC-8D9C-4615-89E9-878E41E6D20A}" type="pres">
      <dgm:prSet presAssocID="{A4FE770A-73D5-496E-A7E9-2258C4898E83}" presName="Name0" presStyleCnt="0">
        <dgm:presLayoutVars>
          <dgm:dir/>
          <dgm:animLvl val="lvl"/>
          <dgm:resizeHandles val="exact"/>
        </dgm:presLayoutVars>
      </dgm:prSet>
      <dgm:spPr/>
    </dgm:pt>
    <dgm:pt modelId="{091E5804-4F73-4996-AB81-AECFC5AD30A7}" type="pres">
      <dgm:prSet presAssocID="{D38FD611-1BF6-4BF2-99B1-90B9C7DE8F54}" presName="boxAndChildren" presStyleCnt="0"/>
      <dgm:spPr/>
    </dgm:pt>
    <dgm:pt modelId="{778DE89F-AD2A-495C-9255-99585CC78AB2}" type="pres">
      <dgm:prSet presAssocID="{D38FD611-1BF6-4BF2-99B1-90B9C7DE8F54}" presName="parentTextBox" presStyleLbl="node1" presStyleIdx="0" presStyleCnt="2"/>
      <dgm:spPr/>
    </dgm:pt>
    <dgm:pt modelId="{0912DDDB-5C75-4FD5-BD32-AAA924E625DD}" type="pres">
      <dgm:prSet presAssocID="{D38FD611-1BF6-4BF2-99B1-90B9C7DE8F54}" presName="entireBox" presStyleLbl="node1" presStyleIdx="0" presStyleCnt="2"/>
      <dgm:spPr/>
    </dgm:pt>
    <dgm:pt modelId="{C48B4A4B-996B-461C-9F3B-061A7706FC67}" type="pres">
      <dgm:prSet presAssocID="{D38FD611-1BF6-4BF2-99B1-90B9C7DE8F54}" presName="descendantBox" presStyleCnt="0"/>
      <dgm:spPr/>
    </dgm:pt>
    <dgm:pt modelId="{138645CA-FC58-441C-80FB-4BD6E4655019}" type="pres">
      <dgm:prSet presAssocID="{6ADD4C6A-F8C5-4AAE-B4AB-7F885501D6AE}" presName="childTextBox" presStyleLbl="fgAccFollowNode1" presStyleIdx="0" presStyleCnt="1">
        <dgm:presLayoutVars>
          <dgm:bulletEnabled val="1"/>
        </dgm:presLayoutVars>
      </dgm:prSet>
      <dgm:spPr/>
    </dgm:pt>
    <dgm:pt modelId="{A65743A3-D6DA-45B3-8FB6-96ACCCF949EA}" type="pres">
      <dgm:prSet presAssocID="{F373FCC6-AA0E-4FAC-B70D-F2543213F461}" presName="sp" presStyleCnt="0"/>
      <dgm:spPr/>
    </dgm:pt>
    <dgm:pt modelId="{B45C170A-D5FE-4FCE-853B-E14F317952FC}" type="pres">
      <dgm:prSet presAssocID="{ADF23F4F-2E41-4D5F-A2B0-DE206801BF7F}" presName="arrowAndChildren" presStyleCnt="0"/>
      <dgm:spPr/>
    </dgm:pt>
    <dgm:pt modelId="{6062B7ED-A00A-4FFE-BD51-5332C650EF7D}" type="pres">
      <dgm:prSet presAssocID="{ADF23F4F-2E41-4D5F-A2B0-DE206801BF7F}" presName="parentTextArrow" presStyleLbl="node1" presStyleIdx="1" presStyleCnt="2"/>
      <dgm:spPr/>
    </dgm:pt>
  </dgm:ptLst>
  <dgm:cxnLst>
    <dgm:cxn modelId="{04E56528-432F-4D15-85A4-323EB5CE33F0}" type="presOf" srcId="{A4FE770A-73D5-496E-A7E9-2258C4898E83}" destId="{349462CC-8D9C-4615-89E9-878E41E6D20A}" srcOrd="0" destOrd="0" presId="urn:microsoft.com/office/officeart/2005/8/layout/process4"/>
    <dgm:cxn modelId="{E3DC4B67-B1BD-4EA4-A6D2-4F9E05DD8D0F}" type="presOf" srcId="{D38FD611-1BF6-4BF2-99B1-90B9C7DE8F54}" destId="{778DE89F-AD2A-495C-9255-99585CC78AB2}" srcOrd="0" destOrd="0" presId="urn:microsoft.com/office/officeart/2005/8/layout/process4"/>
    <dgm:cxn modelId="{4441B447-B8C0-492F-BEDB-210A0BC22319}" type="presOf" srcId="{6ADD4C6A-F8C5-4AAE-B4AB-7F885501D6AE}" destId="{138645CA-FC58-441C-80FB-4BD6E4655019}" srcOrd="0" destOrd="0" presId="urn:microsoft.com/office/officeart/2005/8/layout/process4"/>
    <dgm:cxn modelId="{4F606D6C-B8A0-4DC1-B6BF-EDAD522A3BF5}" srcId="{D38FD611-1BF6-4BF2-99B1-90B9C7DE8F54}" destId="{6ADD4C6A-F8C5-4AAE-B4AB-7F885501D6AE}" srcOrd="0" destOrd="0" parTransId="{FB768658-2B1D-4D40-BF1D-0FA810571648}" sibTransId="{6224D321-17C1-4956-A8E5-3D0FB84E93D1}"/>
    <dgm:cxn modelId="{1284737A-A7DA-4266-AA41-E355D0EFDFDC}" type="presOf" srcId="{D38FD611-1BF6-4BF2-99B1-90B9C7DE8F54}" destId="{0912DDDB-5C75-4FD5-BD32-AAA924E625DD}" srcOrd="1" destOrd="0" presId="urn:microsoft.com/office/officeart/2005/8/layout/process4"/>
    <dgm:cxn modelId="{0643FD98-9A08-4466-B651-6E25CFBFFF90}" srcId="{A4FE770A-73D5-496E-A7E9-2258C4898E83}" destId="{D38FD611-1BF6-4BF2-99B1-90B9C7DE8F54}" srcOrd="1" destOrd="0" parTransId="{C8AB62ED-F539-4043-B69E-9D4114041CEC}" sibTransId="{3F49B4F4-01AF-4208-A1E1-499102BCC625}"/>
    <dgm:cxn modelId="{6FC2BDB4-97AC-40BC-B512-F69ECC7A9DBB}" srcId="{A4FE770A-73D5-496E-A7E9-2258C4898E83}" destId="{ADF23F4F-2E41-4D5F-A2B0-DE206801BF7F}" srcOrd="0" destOrd="0" parTransId="{58C8E232-C169-4156-892F-BC9B5407AB63}" sibTransId="{F373FCC6-AA0E-4FAC-B70D-F2543213F461}"/>
    <dgm:cxn modelId="{CDF790EB-45BD-4616-9ECB-9AACBF130F8A}" type="presOf" srcId="{ADF23F4F-2E41-4D5F-A2B0-DE206801BF7F}" destId="{6062B7ED-A00A-4FFE-BD51-5332C650EF7D}" srcOrd="0" destOrd="0" presId="urn:microsoft.com/office/officeart/2005/8/layout/process4"/>
    <dgm:cxn modelId="{B419FAD2-5544-49D6-96CD-840F6A8829E3}" type="presParOf" srcId="{349462CC-8D9C-4615-89E9-878E41E6D20A}" destId="{091E5804-4F73-4996-AB81-AECFC5AD30A7}" srcOrd="0" destOrd="0" presId="urn:microsoft.com/office/officeart/2005/8/layout/process4"/>
    <dgm:cxn modelId="{FCD5830E-3500-4FF2-9029-2F842A135625}" type="presParOf" srcId="{091E5804-4F73-4996-AB81-AECFC5AD30A7}" destId="{778DE89F-AD2A-495C-9255-99585CC78AB2}" srcOrd="0" destOrd="0" presId="urn:microsoft.com/office/officeart/2005/8/layout/process4"/>
    <dgm:cxn modelId="{653E3C39-D48B-4F2B-A308-9F15A8C0DC30}" type="presParOf" srcId="{091E5804-4F73-4996-AB81-AECFC5AD30A7}" destId="{0912DDDB-5C75-4FD5-BD32-AAA924E625DD}" srcOrd="1" destOrd="0" presId="urn:microsoft.com/office/officeart/2005/8/layout/process4"/>
    <dgm:cxn modelId="{E9CC7C4E-C478-4EB6-89E2-18DBB7B88DCA}" type="presParOf" srcId="{091E5804-4F73-4996-AB81-AECFC5AD30A7}" destId="{C48B4A4B-996B-461C-9F3B-061A7706FC67}" srcOrd="2" destOrd="0" presId="urn:microsoft.com/office/officeart/2005/8/layout/process4"/>
    <dgm:cxn modelId="{98F00EA2-956C-4F73-B629-98A896B665E1}" type="presParOf" srcId="{C48B4A4B-996B-461C-9F3B-061A7706FC67}" destId="{138645CA-FC58-441C-80FB-4BD6E4655019}" srcOrd="0" destOrd="0" presId="urn:microsoft.com/office/officeart/2005/8/layout/process4"/>
    <dgm:cxn modelId="{A78BE880-61F5-4301-B121-D6052C863BF7}" type="presParOf" srcId="{349462CC-8D9C-4615-89E9-878E41E6D20A}" destId="{A65743A3-D6DA-45B3-8FB6-96ACCCF949EA}" srcOrd="1" destOrd="0" presId="urn:microsoft.com/office/officeart/2005/8/layout/process4"/>
    <dgm:cxn modelId="{C81140F0-6ABE-425F-9DED-16EF2E8349F9}" type="presParOf" srcId="{349462CC-8D9C-4615-89E9-878E41E6D20A}" destId="{B45C170A-D5FE-4FCE-853B-E14F317952FC}" srcOrd="2" destOrd="0" presId="urn:microsoft.com/office/officeart/2005/8/layout/process4"/>
    <dgm:cxn modelId="{7817AB12-5832-4219-B62E-2754C1496FCB}" type="presParOf" srcId="{B45C170A-D5FE-4FCE-853B-E14F317952FC}" destId="{6062B7ED-A00A-4FFE-BD51-5332C650EF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3F3003-324B-4973-A7E7-F81EC765E94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BD4C9E2-B9EC-4861-A089-2D0AFFFF9368}">
      <dgm:prSet/>
      <dgm:spPr/>
      <dgm:t>
        <a:bodyPr/>
        <a:lstStyle/>
        <a:p>
          <a:r>
            <a:rPr lang="en-US"/>
            <a:t>Aggregated annual costs to governments  for managing juveniles ranges from 10 million to 100 million per year ( Belzer)</a:t>
          </a:r>
        </a:p>
      </dgm:t>
    </dgm:pt>
    <dgm:pt modelId="{B2CDB6D3-A1DE-422F-A691-F57CB5729277}" type="parTrans" cxnId="{EFE02595-C555-47B4-81FF-03523978AE48}">
      <dgm:prSet/>
      <dgm:spPr/>
      <dgm:t>
        <a:bodyPr/>
        <a:lstStyle/>
        <a:p>
          <a:endParaRPr lang="en-US"/>
        </a:p>
      </dgm:t>
    </dgm:pt>
    <dgm:pt modelId="{26819B4A-1F6A-4FC2-BAC6-AAECFB13F8D6}" type="sibTrans" cxnId="{EFE02595-C555-47B4-81FF-03523978AE48}">
      <dgm:prSet/>
      <dgm:spPr/>
      <dgm:t>
        <a:bodyPr/>
        <a:lstStyle/>
        <a:p>
          <a:endParaRPr lang="en-US"/>
        </a:p>
      </dgm:t>
    </dgm:pt>
    <dgm:pt modelId="{DAF8403F-AFE3-4918-8F01-14CD337250B9}">
      <dgm:prSet/>
      <dgm:spPr/>
      <dgm:t>
        <a:bodyPr/>
        <a:lstStyle/>
        <a:p>
          <a:r>
            <a:rPr lang="en-US" dirty="0"/>
            <a:t>There are addition costs to families, schools,  </a:t>
          </a:r>
          <a:r>
            <a:rPr lang="en-US" dirty="0" err="1"/>
            <a:t>commuities</a:t>
          </a:r>
          <a:endParaRPr lang="en-US" dirty="0"/>
        </a:p>
      </dgm:t>
    </dgm:pt>
    <dgm:pt modelId="{B694809B-4750-4DEC-90ED-A87972F00391}" type="parTrans" cxnId="{0DBD0046-36B0-46D7-A5D6-96C2EB097489}">
      <dgm:prSet/>
      <dgm:spPr/>
      <dgm:t>
        <a:bodyPr/>
        <a:lstStyle/>
        <a:p>
          <a:endParaRPr lang="en-US"/>
        </a:p>
      </dgm:t>
    </dgm:pt>
    <dgm:pt modelId="{84BB7ED8-D54F-4488-9BB2-9C601DDAF004}" type="sibTrans" cxnId="{0DBD0046-36B0-46D7-A5D6-96C2EB097489}">
      <dgm:prSet/>
      <dgm:spPr/>
      <dgm:t>
        <a:bodyPr/>
        <a:lstStyle/>
        <a:p>
          <a:endParaRPr lang="en-US"/>
        </a:p>
      </dgm:t>
    </dgm:pt>
    <dgm:pt modelId="{72237AF4-3DAB-4CCA-93E3-58348BADE10A}" type="pres">
      <dgm:prSet presAssocID="{083F3003-324B-4973-A7E7-F81EC765E943}" presName="hierChild1" presStyleCnt="0">
        <dgm:presLayoutVars>
          <dgm:chPref val="1"/>
          <dgm:dir/>
          <dgm:animOne val="branch"/>
          <dgm:animLvl val="lvl"/>
          <dgm:resizeHandles/>
        </dgm:presLayoutVars>
      </dgm:prSet>
      <dgm:spPr/>
    </dgm:pt>
    <dgm:pt modelId="{B637E7DB-11B2-40A7-823F-A3457BD2A0B6}" type="pres">
      <dgm:prSet presAssocID="{1BD4C9E2-B9EC-4861-A089-2D0AFFFF9368}" presName="hierRoot1" presStyleCnt="0"/>
      <dgm:spPr/>
    </dgm:pt>
    <dgm:pt modelId="{F18F3ED1-07B4-4964-9F88-2CE1053BCD18}" type="pres">
      <dgm:prSet presAssocID="{1BD4C9E2-B9EC-4861-A089-2D0AFFFF9368}" presName="composite" presStyleCnt="0"/>
      <dgm:spPr/>
    </dgm:pt>
    <dgm:pt modelId="{080F5301-8BDC-4B1F-80C8-CDB0ED194C23}" type="pres">
      <dgm:prSet presAssocID="{1BD4C9E2-B9EC-4861-A089-2D0AFFFF9368}" presName="background" presStyleLbl="node0" presStyleIdx="0" presStyleCnt="2"/>
      <dgm:spPr/>
    </dgm:pt>
    <dgm:pt modelId="{689C6520-B72F-4E05-99DD-4EDFC99BA3F8}" type="pres">
      <dgm:prSet presAssocID="{1BD4C9E2-B9EC-4861-A089-2D0AFFFF9368}" presName="text" presStyleLbl="fgAcc0" presStyleIdx="0" presStyleCnt="2">
        <dgm:presLayoutVars>
          <dgm:chPref val="3"/>
        </dgm:presLayoutVars>
      </dgm:prSet>
      <dgm:spPr/>
    </dgm:pt>
    <dgm:pt modelId="{105BAC31-0303-4373-83DE-9A789E6F4964}" type="pres">
      <dgm:prSet presAssocID="{1BD4C9E2-B9EC-4861-A089-2D0AFFFF9368}" presName="hierChild2" presStyleCnt="0"/>
      <dgm:spPr/>
    </dgm:pt>
    <dgm:pt modelId="{29F75CF4-8061-402A-8C13-86487914D67C}" type="pres">
      <dgm:prSet presAssocID="{DAF8403F-AFE3-4918-8F01-14CD337250B9}" presName="hierRoot1" presStyleCnt="0"/>
      <dgm:spPr/>
    </dgm:pt>
    <dgm:pt modelId="{6AF1054D-615C-4FDC-9EEB-3BF391631D0D}" type="pres">
      <dgm:prSet presAssocID="{DAF8403F-AFE3-4918-8F01-14CD337250B9}" presName="composite" presStyleCnt="0"/>
      <dgm:spPr/>
    </dgm:pt>
    <dgm:pt modelId="{C059C057-919B-4512-9929-64224ED55005}" type="pres">
      <dgm:prSet presAssocID="{DAF8403F-AFE3-4918-8F01-14CD337250B9}" presName="background" presStyleLbl="node0" presStyleIdx="1" presStyleCnt="2"/>
      <dgm:spPr/>
    </dgm:pt>
    <dgm:pt modelId="{1101A25C-8C61-4B53-882F-D8535ECCA26D}" type="pres">
      <dgm:prSet presAssocID="{DAF8403F-AFE3-4918-8F01-14CD337250B9}" presName="text" presStyleLbl="fgAcc0" presStyleIdx="1" presStyleCnt="2">
        <dgm:presLayoutVars>
          <dgm:chPref val="3"/>
        </dgm:presLayoutVars>
      </dgm:prSet>
      <dgm:spPr/>
    </dgm:pt>
    <dgm:pt modelId="{B1408DD6-EA86-4C31-B4D8-FA3F7A93A555}" type="pres">
      <dgm:prSet presAssocID="{DAF8403F-AFE3-4918-8F01-14CD337250B9}" presName="hierChild2" presStyleCnt="0"/>
      <dgm:spPr/>
    </dgm:pt>
  </dgm:ptLst>
  <dgm:cxnLst>
    <dgm:cxn modelId="{0DBD0046-36B0-46D7-A5D6-96C2EB097489}" srcId="{083F3003-324B-4973-A7E7-F81EC765E943}" destId="{DAF8403F-AFE3-4918-8F01-14CD337250B9}" srcOrd="1" destOrd="0" parTransId="{B694809B-4750-4DEC-90ED-A87972F00391}" sibTransId="{84BB7ED8-D54F-4488-9BB2-9C601DDAF004}"/>
    <dgm:cxn modelId="{D1FE8D8E-61AB-4658-8BB9-8DA5B49E0E2C}" type="presOf" srcId="{DAF8403F-AFE3-4918-8F01-14CD337250B9}" destId="{1101A25C-8C61-4B53-882F-D8535ECCA26D}" srcOrd="0" destOrd="0" presId="urn:microsoft.com/office/officeart/2005/8/layout/hierarchy1"/>
    <dgm:cxn modelId="{EFE02595-C555-47B4-81FF-03523978AE48}" srcId="{083F3003-324B-4973-A7E7-F81EC765E943}" destId="{1BD4C9E2-B9EC-4861-A089-2D0AFFFF9368}" srcOrd="0" destOrd="0" parTransId="{B2CDB6D3-A1DE-422F-A691-F57CB5729277}" sibTransId="{26819B4A-1F6A-4FC2-BAC6-AAECFB13F8D6}"/>
    <dgm:cxn modelId="{429361F6-5F3D-47AC-9908-6D8EA49A0EB2}" type="presOf" srcId="{083F3003-324B-4973-A7E7-F81EC765E943}" destId="{72237AF4-3DAB-4CCA-93E3-58348BADE10A}" srcOrd="0" destOrd="0" presId="urn:microsoft.com/office/officeart/2005/8/layout/hierarchy1"/>
    <dgm:cxn modelId="{17B01BFD-4594-40BA-80EA-2CDEDB574A0E}" type="presOf" srcId="{1BD4C9E2-B9EC-4861-A089-2D0AFFFF9368}" destId="{689C6520-B72F-4E05-99DD-4EDFC99BA3F8}" srcOrd="0" destOrd="0" presId="urn:microsoft.com/office/officeart/2005/8/layout/hierarchy1"/>
    <dgm:cxn modelId="{51F0A535-9E75-491D-A634-64276B708539}" type="presParOf" srcId="{72237AF4-3DAB-4CCA-93E3-58348BADE10A}" destId="{B637E7DB-11B2-40A7-823F-A3457BD2A0B6}" srcOrd="0" destOrd="0" presId="urn:microsoft.com/office/officeart/2005/8/layout/hierarchy1"/>
    <dgm:cxn modelId="{0E3959BF-AB7D-4CA8-B5E6-2A7B9D4658C5}" type="presParOf" srcId="{B637E7DB-11B2-40A7-823F-A3457BD2A0B6}" destId="{F18F3ED1-07B4-4964-9F88-2CE1053BCD18}" srcOrd="0" destOrd="0" presId="urn:microsoft.com/office/officeart/2005/8/layout/hierarchy1"/>
    <dgm:cxn modelId="{5F362D58-8024-4E49-A0AE-BDAB9DAD1A5B}" type="presParOf" srcId="{F18F3ED1-07B4-4964-9F88-2CE1053BCD18}" destId="{080F5301-8BDC-4B1F-80C8-CDB0ED194C23}" srcOrd="0" destOrd="0" presId="urn:microsoft.com/office/officeart/2005/8/layout/hierarchy1"/>
    <dgm:cxn modelId="{80E94D2D-31F8-452E-933B-D1564D3BA32B}" type="presParOf" srcId="{F18F3ED1-07B4-4964-9F88-2CE1053BCD18}" destId="{689C6520-B72F-4E05-99DD-4EDFC99BA3F8}" srcOrd="1" destOrd="0" presId="urn:microsoft.com/office/officeart/2005/8/layout/hierarchy1"/>
    <dgm:cxn modelId="{1716CA85-9038-4AB0-B982-943E7BD525B2}" type="presParOf" srcId="{B637E7DB-11B2-40A7-823F-A3457BD2A0B6}" destId="{105BAC31-0303-4373-83DE-9A789E6F4964}" srcOrd="1" destOrd="0" presId="urn:microsoft.com/office/officeart/2005/8/layout/hierarchy1"/>
    <dgm:cxn modelId="{4ECD178F-AE3D-4F38-89E7-CB9B76D6B894}" type="presParOf" srcId="{72237AF4-3DAB-4CCA-93E3-58348BADE10A}" destId="{29F75CF4-8061-402A-8C13-86487914D67C}" srcOrd="1" destOrd="0" presId="urn:microsoft.com/office/officeart/2005/8/layout/hierarchy1"/>
    <dgm:cxn modelId="{8CED1361-457F-499C-93DF-33E191CDB2AB}" type="presParOf" srcId="{29F75CF4-8061-402A-8C13-86487914D67C}" destId="{6AF1054D-615C-4FDC-9EEB-3BF391631D0D}" srcOrd="0" destOrd="0" presId="urn:microsoft.com/office/officeart/2005/8/layout/hierarchy1"/>
    <dgm:cxn modelId="{69999DE4-8A93-43B5-9BCC-F657ABD75609}" type="presParOf" srcId="{6AF1054D-615C-4FDC-9EEB-3BF391631D0D}" destId="{C059C057-919B-4512-9929-64224ED55005}" srcOrd="0" destOrd="0" presId="urn:microsoft.com/office/officeart/2005/8/layout/hierarchy1"/>
    <dgm:cxn modelId="{D1798168-DF58-4C05-93BA-345057F4C896}" type="presParOf" srcId="{6AF1054D-615C-4FDC-9EEB-3BF391631D0D}" destId="{1101A25C-8C61-4B53-882F-D8535ECCA26D}" srcOrd="1" destOrd="0" presId="urn:microsoft.com/office/officeart/2005/8/layout/hierarchy1"/>
    <dgm:cxn modelId="{E74B55F3-D951-4311-86C3-ACC98E6366E4}" type="presParOf" srcId="{29F75CF4-8061-402A-8C13-86487914D67C}" destId="{B1408DD6-EA86-4C31-B4D8-FA3F7A93A5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98217A-ECA5-48E6-89C9-6C93C0ECC6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3EB6D04-AF96-4ED3-86F6-E5C4E95DC1F1}">
      <dgm:prSet custT="1"/>
      <dgm:spPr/>
      <dgm:t>
        <a:bodyPr/>
        <a:lstStyle/>
        <a:p>
          <a:r>
            <a:rPr lang="en-US" sz="3600" dirty="0"/>
            <a:t>Registries as Crime Control Theater</a:t>
          </a:r>
        </a:p>
      </dgm:t>
    </dgm:pt>
    <dgm:pt modelId="{B2622ECA-C175-4763-AEA3-A74552BEF011}" type="parTrans" cxnId="{8AC85FCE-481A-4141-935D-4FBE6187F007}">
      <dgm:prSet/>
      <dgm:spPr/>
      <dgm:t>
        <a:bodyPr/>
        <a:lstStyle/>
        <a:p>
          <a:endParaRPr lang="en-US"/>
        </a:p>
      </dgm:t>
    </dgm:pt>
    <dgm:pt modelId="{19E5DC77-9434-443C-A831-F1C1D8F57F59}" type="sibTrans" cxnId="{8AC85FCE-481A-4141-935D-4FBE6187F007}">
      <dgm:prSet/>
      <dgm:spPr/>
      <dgm:t>
        <a:bodyPr/>
        <a:lstStyle/>
        <a:p>
          <a:endParaRPr lang="en-US"/>
        </a:p>
      </dgm:t>
    </dgm:pt>
    <dgm:pt modelId="{14D8B035-1ADA-460B-BA3B-90A0A8DD1B0F}">
      <dgm:prSet custT="1"/>
      <dgm:spPr/>
      <dgm:t>
        <a:bodyPr/>
        <a:lstStyle/>
        <a:p>
          <a:r>
            <a:rPr lang="en-US" sz="2400" dirty="0"/>
            <a:t>Crime control theater refers to the  issue of public policies or programs which have been found to have no effect but are too popular  with the public to terminate</a:t>
          </a:r>
        </a:p>
      </dgm:t>
    </dgm:pt>
    <dgm:pt modelId="{AC7990D5-2A9F-4160-8263-92C02909BA44}" type="parTrans" cxnId="{E982E520-7123-44BA-9DD1-012465E74AF7}">
      <dgm:prSet/>
      <dgm:spPr/>
      <dgm:t>
        <a:bodyPr/>
        <a:lstStyle/>
        <a:p>
          <a:endParaRPr lang="en-US"/>
        </a:p>
      </dgm:t>
    </dgm:pt>
    <dgm:pt modelId="{86B017A5-F188-4B9F-8AD6-57AB5849BB70}" type="sibTrans" cxnId="{E982E520-7123-44BA-9DD1-012465E74AF7}">
      <dgm:prSet/>
      <dgm:spPr/>
      <dgm:t>
        <a:bodyPr/>
        <a:lstStyle/>
        <a:p>
          <a:endParaRPr lang="en-US"/>
        </a:p>
      </dgm:t>
    </dgm:pt>
    <dgm:pt modelId="{CE38ED98-D751-4374-8B7F-6737C9062935}" type="pres">
      <dgm:prSet presAssocID="{EB98217A-ECA5-48E6-89C9-6C93C0ECC643}" presName="hierChild1" presStyleCnt="0">
        <dgm:presLayoutVars>
          <dgm:chPref val="1"/>
          <dgm:dir/>
          <dgm:animOne val="branch"/>
          <dgm:animLvl val="lvl"/>
          <dgm:resizeHandles/>
        </dgm:presLayoutVars>
      </dgm:prSet>
      <dgm:spPr/>
    </dgm:pt>
    <dgm:pt modelId="{A338948E-3884-45F3-8B57-DDA2474B1E03}" type="pres">
      <dgm:prSet presAssocID="{63EB6D04-AF96-4ED3-86F6-E5C4E95DC1F1}" presName="hierRoot1" presStyleCnt="0"/>
      <dgm:spPr/>
    </dgm:pt>
    <dgm:pt modelId="{9726BEAB-588F-4600-AD23-6B9A6C539A54}" type="pres">
      <dgm:prSet presAssocID="{63EB6D04-AF96-4ED3-86F6-E5C4E95DC1F1}" presName="composite" presStyleCnt="0"/>
      <dgm:spPr/>
    </dgm:pt>
    <dgm:pt modelId="{8C3B424B-3A8B-471E-B9CA-921F1BADA7BB}" type="pres">
      <dgm:prSet presAssocID="{63EB6D04-AF96-4ED3-86F6-E5C4E95DC1F1}" presName="background" presStyleLbl="node0" presStyleIdx="0" presStyleCnt="2"/>
      <dgm:spPr/>
    </dgm:pt>
    <dgm:pt modelId="{C5965837-1233-43EA-9E3F-54C111045D2C}" type="pres">
      <dgm:prSet presAssocID="{63EB6D04-AF96-4ED3-86F6-E5C4E95DC1F1}" presName="text" presStyleLbl="fgAcc0" presStyleIdx="0" presStyleCnt="2" custScaleY="231874" custLinFactNeighborX="6462" custLinFactNeighborY="-1768">
        <dgm:presLayoutVars>
          <dgm:chPref val="3"/>
        </dgm:presLayoutVars>
      </dgm:prSet>
      <dgm:spPr/>
    </dgm:pt>
    <dgm:pt modelId="{241CA354-9A30-49B6-9E73-CBA983374DF3}" type="pres">
      <dgm:prSet presAssocID="{63EB6D04-AF96-4ED3-86F6-E5C4E95DC1F1}" presName="hierChild2" presStyleCnt="0"/>
      <dgm:spPr/>
    </dgm:pt>
    <dgm:pt modelId="{7A2F125A-9870-49A3-8C55-955483DEF9CC}" type="pres">
      <dgm:prSet presAssocID="{14D8B035-1ADA-460B-BA3B-90A0A8DD1B0F}" presName="hierRoot1" presStyleCnt="0"/>
      <dgm:spPr/>
    </dgm:pt>
    <dgm:pt modelId="{587AAC92-E15D-47C9-9A69-00AD2743B35F}" type="pres">
      <dgm:prSet presAssocID="{14D8B035-1ADA-460B-BA3B-90A0A8DD1B0F}" presName="composite" presStyleCnt="0"/>
      <dgm:spPr/>
    </dgm:pt>
    <dgm:pt modelId="{293C288E-A38E-4BC8-8626-44FFD45F3FA9}" type="pres">
      <dgm:prSet presAssocID="{14D8B035-1ADA-460B-BA3B-90A0A8DD1B0F}" presName="background" presStyleLbl="node0" presStyleIdx="1" presStyleCnt="2"/>
      <dgm:spPr/>
    </dgm:pt>
    <dgm:pt modelId="{E3BB10DD-CA30-401D-90AF-DE83FD038899}" type="pres">
      <dgm:prSet presAssocID="{14D8B035-1ADA-460B-BA3B-90A0A8DD1B0F}" presName="text" presStyleLbl="fgAcc0" presStyleIdx="1" presStyleCnt="2" custScaleY="310955">
        <dgm:presLayoutVars>
          <dgm:chPref val="3"/>
        </dgm:presLayoutVars>
      </dgm:prSet>
      <dgm:spPr/>
    </dgm:pt>
    <dgm:pt modelId="{AB89F47D-99C7-4AF2-8754-3C435796D066}" type="pres">
      <dgm:prSet presAssocID="{14D8B035-1ADA-460B-BA3B-90A0A8DD1B0F}" presName="hierChild2" presStyleCnt="0"/>
      <dgm:spPr/>
    </dgm:pt>
  </dgm:ptLst>
  <dgm:cxnLst>
    <dgm:cxn modelId="{67224E08-0C1A-4E11-9719-02CFB5DE9592}" type="presOf" srcId="{EB98217A-ECA5-48E6-89C9-6C93C0ECC643}" destId="{CE38ED98-D751-4374-8B7F-6737C9062935}" srcOrd="0" destOrd="0" presId="urn:microsoft.com/office/officeart/2005/8/layout/hierarchy1"/>
    <dgm:cxn modelId="{E982E520-7123-44BA-9DD1-012465E74AF7}" srcId="{EB98217A-ECA5-48E6-89C9-6C93C0ECC643}" destId="{14D8B035-1ADA-460B-BA3B-90A0A8DD1B0F}" srcOrd="1" destOrd="0" parTransId="{AC7990D5-2A9F-4160-8263-92C02909BA44}" sibTransId="{86B017A5-F188-4B9F-8AD6-57AB5849BB70}"/>
    <dgm:cxn modelId="{CCF21821-74FE-4952-A15E-EDE7A2A61BC1}" type="presOf" srcId="{14D8B035-1ADA-460B-BA3B-90A0A8DD1B0F}" destId="{E3BB10DD-CA30-401D-90AF-DE83FD038899}" srcOrd="0" destOrd="0" presId="urn:microsoft.com/office/officeart/2005/8/layout/hierarchy1"/>
    <dgm:cxn modelId="{7E8F2856-A27B-4644-9AE4-38852D0C8795}" type="presOf" srcId="{63EB6D04-AF96-4ED3-86F6-E5C4E95DC1F1}" destId="{C5965837-1233-43EA-9E3F-54C111045D2C}" srcOrd="0" destOrd="0" presId="urn:microsoft.com/office/officeart/2005/8/layout/hierarchy1"/>
    <dgm:cxn modelId="{8AC85FCE-481A-4141-935D-4FBE6187F007}" srcId="{EB98217A-ECA5-48E6-89C9-6C93C0ECC643}" destId="{63EB6D04-AF96-4ED3-86F6-E5C4E95DC1F1}" srcOrd="0" destOrd="0" parTransId="{B2622ECA-C175-4763-AEA3-A74552BEF011}" sibTransId="{19E5DC77-9434-443C-A831-F1C1D8F57F59}"/>
    <dgm:cxn modelId="{39E1F37E-8B7A-4B72-82C2-177B7AE141D1}" type="presParOf" srcId="{CE38ED98-D751-4374-8B7F-6737C9062935}" destId="{A338948E-3884-45F3-8B57-DDA2474B1E03}" srcOrd="0" destOrd="0" presId="urn:microsoft.com/office/officeart/2005/8/layout/hierarchy1"/>
    <dgm:cxn modelId="{63CA008D-CBED-41A1-8201-F3FAA75775F9}" type="presParOf" srcId="{A338948E-3884-45F3-8B57-DDA2474B1E03}" destId="{9726BEAB-588F-4600-AD23-6B9A6C539A54}" srcOrd="0" destOrd="0" presId="urn:microsoft.com/office/officeart/2005/8/layout/hierarchy1"/>
    <dgm:cxn modelId="{B2B4C4BC-DD5F-4535-B02E-8012F8A35A10}" type="presParOf" srcId="{9726BEAB-588F-4600-AD23-6B9A6C539A54}" destId="{8C3B424B-3A8B-471E-B9CA-921F1BADA7BB}" srcOrd="0" destOrd="0" presId="urn:microsoft.com/office/officeart/2005/8/layout/hierarchy1"/>
    <dgm:cxn modelId="{C4F3FB9F-3F75-44A4-AABE-60450F88A49C}" type="presParOf" srcId="{9726BEAB-588F-4600-AD23-6B9A6C539A54}" destId="{C5965837-1233-43EA-9E3F-54C111045D2C}" srcOrd="1" destOrd="0" presId="urn:microsoft.com/office/officeart/2005/8/layout/hierarchy1"/>
    <dgm:cxn modelId="{0A271DD3-9D1F-4CC4-A5F8-8645F3843391}" type="presParOf" srcId="{A338948E-3884-45F3-8B57-DDA2474B1E03}" destId="{241CA354-9A30-49B6-9E73-CBA983374DF3}" srcOrd="1" destOrd="0" presId="urn:microsoft.com/office/officeart/2005/8/layout/hierarchy1"/>
    <dgm:cxn modelId="{5ECEB18D-2894-425E-90F9-4BDD3C7FC4B0}" type="presParOf" srcId="{CE38ED98-D751-4374-8B7F-6737C9062935}" destId="{7A2F125A-9870-49A3-8C55-955483DEF9CC}" srcOrd="1" destOrd="0" presId="urn:microsoft.com/office/officeart/2005/8/layout/hierarchy1"/>
    <dgm:cxn modelId="{6F314A66-36F5-417E-BF7D-75207B11522D}" type="presParOf" srcId="{7A2F125A-9870-49A3-8C55-955483DEF9CC}" destId="{587AAC92-E15D-47C9-9A69-00AD2743B35F}" srcOrd="0" destOrd="0" presId="urn:microsoft.com/office/officeart/2005/8/layout/hierarchy1"/>
    <dgm:cxn modelId="{B6266F1B-6554-4A52-AC41-BC804E788AE1}" type="presParOf" srcId="{587AAC92-E15D-47C9-9A69-00AD2743B35F}" destId="{293C288E-A38E-4BC8-8626-44FFD45F3FA9}" srcOrd="0" destOrd="0" presId="urn:microsoft.com/office/officeart/2005/8/layout/hierarchy1"/>
    <dgm:cxn modelId="{955F76C6-B173-4FFC-956C-72D1FF3E588D}" type="presParOf" srcId="{587AAC92-E15D-47C9-9A69-00AD2743B35F}" destId="{E3BB10DD-CA30-401D-90AF-DE83FD038899}" srcOrd="1" destOrd="0" presId="urn:microsoft.com/office/officeart/2005/8/layout/hierarchy1"/>
    <dgm:cxn modelId="{F171170A-6620-4236-A245-E25BDB3FF533}" type="presParOf" srcId="{7A2F125A-9870-49A3-8C55-955483DEF9CC}" destId="{AB89F47D-99C7-4AF2-8754-3C435796D0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98217A-ECA5-48E6-89C9-6C93C0ECC64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3EB6D04-AF96-4ED3-86F6-E5C4E95DC1F1}">
      <dgm:prSet/>
      <dgm:spPr/>
      <dgm:t>
        <a:bodyPr/>
        <a:lstStyle/>
        <a:p>
          <a:r>
            <a:rPr lang="en-US" dirty="0"/>
            <a:t>Wide Variations Among States</a:t>
          </a:r>
        </a:p>
      </dgm:t>
    </dgm:pt>
    <dgm:pt modelId="{B2622ECA-C175-4763-AEA3-A74552BEF011}" type="parTrans" cxnId="{8AC85FCE-481A-4141-935D-4FBE6187F007}">
      <dgm:prSet/>
      <dgm:spPr/>
      <dgm:t>
        <a:bodyPr/>
        <a:lstStyle/>
        <a:p>
          <a:endParaRPr lang="en-US"/>
        </a:p>
      </dgm:t>
    </dgm:pt>
    <dgm:pt modelId="{19E5DC77-9434-443C-A831-F1C1D8F57F59}" type="sibTrans" cxnId="{8AC85FCE-481A-4141-935D-4FBE6187F007}">
      <dgm:prSet/>
      <dgm:spPr/>
      <dgm:t>
        <a:bodyPr/>
        <a:lstStyle/>
        <a:p>
          <a:endParaRPr lang="en-US"/>
        </a:p>
      </dgm:t>
    </dgm:pt>
    <dgm:pt modelId="{14D8B035-1ADA-460B-BA3B-90A0A8DD1B0F}">
      <dgm:prSet custT="1"/>
      <dgm:spPr/>
      <dgm:t>
        <a:bodyPr/>
        <a:lstStyle/>
        <a:p>
          <a:r>
            <a:rPr lang="en-US" sz="2400" dirty="0"/>
            <a:t>In the laws, policies or procedures</a:t>
          </a:r>
        </a:p>
        <a:p>
          <a:r>
            <a:rPr lang="en-US" sz="2400" dirty="0"/>
            <a:t>In judicial approaches</a:t>
          </a:r>
        </a:p>
        <a:p>
          <a:r>
            <a:rPr lang="en-US" sz="2400" dirty="0"/>
            <a:t>In assessing risk</a:t>
          </a:r>
        </a:p>
        <a:p>
          <a:r>
            <a:rPr lang="en-US" sz="2400" dirty="0"/>
            <a:t>In updating laws to reflect court cases</a:t>
          </a:r>
        </a:p>
        <a:p>
          <a:endParaRPr lang="en-US" sz="1600" dirty="0"/>
        </a:p>
      </dgm:t>
    </dgm:pt>
    <dgm:pt modelId="{AC7990D5-2A9F-4160-8263-92C02909BA44}" type="parTrans" cxnId="{E982E520-7123-44BA-9DD1-012465E74AF7}">
      <dgm:prSet/>
      <dgm:spPr/>
      <dgm:t>
        <a:bodyPr/>
        <a:lstStyle/>
        <a:p>
          <a:endParaRPr lang="en-US"/>
        </a:p>
      </dgm:t>
    </dgm:pt>
    <dgm:pt modelId="{86B017A5-F188-4B9F-8AD6-57AB5849BB70}" type="sibTrans" cxnId="{E982E520-7123-44BA-9DD1-012465E74AF7}">
      <dgm:prSet/>
      <dgm:spPr/>
      <dgm:t>
        <a:bodyPr/>
        <a:lstStyle/>
        <a:p>
          <a:endParaRPr lang="en-US"/>
        </a:p>
      </dgm:t>
    </dgm:pt>
    <dgm:pt modelId="{338589C5-E035-48C4-9A48-0D6A2DD18D9C}" type="pres">
      <dgm:prSet presAssocID="{EB98217A-ECA5-48E6-89C9-6C93C0ECC643}" presName="Name0" presStyleCnt="0">
        <dgm:presLayoutVars>
          <dgm:dir/>
          <dgm:resizeHandles val="exact"/>
        </dgm:presLayoutVars>
      </dgm:prSet>
      <dgm:spPr/>
    </dgm:pt>
    <dgm:pt modelId="{61226FD8-C28B-40C4-8B62-4B550A60088F}" type="pres">
      <dgm:prSet presAssocID="{63EB6D04-AF96-4ED3-86F6-E5C4E95DC1F1}" presName="node" presStyleLbl="node1" presStyleIdx="0" presStyleCnt="2" custLinFactNeighborX="-6652" custLinFactNeighborY="1793">
        <dgm:presLayoutVars>
          <dgm:bulletEnabled val="1"/>
        </dgm:presLayoutVars>
      </dgm:prSet>
      <dgm:spPr/>
    </dgm:pt>
    <dgm:pt modelId="{94F9B27D-FDF3-44D3-9E03-06270D477F4A}" type="pres">
      <dgm:prSet presAssocID="{19E5DC77-9434-443C-A831-F1C1D8F57F59}" presName="sibTrans" presStyleLbl="sibTrans1D1" presStyleIdx="0" presStyleCnt="1"/>
      <dgm:spPr/>
    </dgm:pt>
    <dgm:pt modelId="{221D96BE-899C-4F01-A5F2-2001624214DF}" type="pres">
      <dgm:prSet presAssocID="{19E5DC77-9434-443C-A831-F1C1D8F57F59}" presName="connectorText" presStyleLbl="sibTrans1D1" presStyleIdx="0" presStyleCnt="1"/>
      <dgm:spPr/>
    </dgm:pt>
    <dgm:pt modelId="{83757FEB-DDD9-4C6E-9E36-EE0CB4F612EB}" type="pres">
      <dgm:prSet presAssocID="{14D8B035-1ADA-460B-BA3B-90A0A8DD1B0F}" presName="node" presStyleLbl="node1" presStyleIdx="1" presStyleCnt="2">
        <dgm:presLayoutVars>
          <dgm:bulletEnabled val="1"/>
        </dgm:presLayoutVars>
      </dgm:prSet>
      <dgm:spPr/>
    </dgm:pt>
  </dgm:ptLst>
  <dgm:cxnLst>
    <dgm:cxn modelId="{7FA21400-C630-43C6-8F78-2A12F51825D7}" type="presOf" srcId="{19E5DC77-9434-443C-A831-F1C1D8F57F59}" destId="{221D96BE-899C-4F01-A5F2-2001624214DF}" srcOrd="1" destOrd="0" presId="urn:microsoft.com/office/officeart/2016/7/layout/RepeatingBendingProcessNew"/>
    <dgm:cxn modelId="{D0201A11-04E5-4C16-9629-6DE546164029}" type="presOf" srcId="{EB98217A-ECA5-48E6-89C9-6C93C0ECC643}" destId="{338589C5-E035-48C4-9A48-0D6A2DD18D9C}" srcOrd="0" destOrd="0" presId="urn:microsoft.com/office/officeart/2016/7/layout/RepeatingBendingProcessNew"/>
    <dgm:cxn modelId="{E982E520-7123-44BA-9DD1-012465E74AF7}" srcId="{EB98217A-ECA5-48E6-89C9-6C93C0ECC643}" destId="{14D8B035-1ADA-460B-BA3B-90A0A8DD1B0F}" srcOrd="1" destOrd="0" parTransId="{AC7990D5-2A9F-4160-8263-92C02909BA44}" sibTransId="{86B017A5-F188-4B9F-8AD6-57AB5849BB70}"/>
    <dgm:cxn modelId="{D21822A4-46DB-4778-ACEF-891219F27D75}" type="presOf" srcId="{19E5DC77-9434-443C-A831-F1C1D8F57F59}" destId="{94F9B27D-FDF3-44D3-9E03-06270D477F4A}" srcOrd="0" destOrd="0" presId="urn:microsoft.com/office/officeart/2016/7/layout/RepeatingBendingProcessNew"/>
    <dgm:cxn modelId="{C1097FB8-5458-4719-8727-06B6BA664D44}" type="presOf" srcId="{14D8B035-1ADA-460B-BA3B-90A0A8DD1B0F}" destId="{83757FEB-DDD9-4C6E-9E36-EE0CB4F612EB}" srcOrd="0" destOrd="0" presId="urn:microsoft.com/office/officeart/2016/7/layout/RepeatingBendingProcessNew"/>
    <dgm:cxn modelId="{8AC85FCE-481A-4141-935D-4FBE6187F007}" srcId="{EB98217A-ECA5-48E6-89C9-6C93C0ECC643}" destId="{63EB6D04-AF96-4ED3-86F6-E5C4E95DC1F1}" srcOrd="0" destOrd="0" parTransId="{B2622ECA-C175-4763-AEA3-A74552BEF011}" sibTransId="{19E5DC77-9434-443C-A831-F1C1D8F57F59}"/>
    <dgm:cxn modelId="{1E2549D0-FC0D-4E55-BAAC-1ECFB8BEE248}" type="presOf" srcId="{63EB6D04-AF96-4ED3-86F6-E5C4E95DC1F1}" destId="{61226FD8-C28B-40C4-8B62-4B550A60088F}" srcOrd="0" destOrd="0" presId="urn:microsoft.com/office/officeart/2016/7/layout/RepeatingBendingProcessNew"/>
    <dgm:cxn modelId="{442FEAC7-B37F-4415-88A0-F13A3D6E8CA7}" type="presParOf" srcId="{338589C5-E035-48C4-9A48-0D6A2DD18D9C}" destId="{61226FD8-C28B-40C4-8B62-4B550A60088F}" srcOrd="0" destOrd="0" presId="urn:microsoft.com/office/officeart/2016/7/layout/RepeatingBendingProcessNew"/>
    <dgm:cxn modelId="{0BE87936-DF1C-4953-A05D-66E401F235F9}" type="presParOf" srcId="{338589C5-E035-48C4-9A48-0D6A2DD18D9C}" destId="{94F9B27D-FDF3-44D3-9E03-06270D477F4A}" srcOrd="1" destOrd="0" presId="urn:microsoft.com/office/officeart/2016/7/layout/RepeatingBendingProcessNew"/>
    <dgm:cxn modelId="{B5B6153B-C34D-4B94-8602-DA68D02E7C70}" type="presParOf" srcId="{94F9B27D-FDF3-44D3-9E03-06270D477F4A}" destId="{221D96BE-899C-4F01-A5F2-2001624214DF}" srcOrd="0" destOrd="0" presId="urn:microsoft.com/office/officeart/2016/7/layout/RepeatingBendingProcessNew"/>
    <dgm:cxn modelId="{4785793A-316C-49B9-A2EA-3D144980DCCB}" type="presParOf" srcId="{338589C5-E035-48C4-9A48-0D6A2DD18D9C}" destId="{83757FEB-DDD9-4C6E-9E36-EE0CB4F612EB}"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9DC3C-5059-4EAC-822F-456B0D797873}">
      <dsp:nvSpPr>
        <dsp:cNvPr id="0" name=""/>
        <dsp:cNvSpPr/>
      </dsp:nvSpPr>
      <dsp:spPr>
        <a:xfrm>
          <a:off x="0" y="158349"/>
          <a:ext cx="3283267" cy="1969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Developmental perspective on individuals and families</a:t>
          </a:r>
        </a:p>
      </dsp:txBody>
      <dsp:txXfrm>
        <a:off x="0" y="158349"/>
        <a:ext cx="3283267" cy="1969960"/>
      </dsp:txXfrm>
    </dsp:sp>
    <dsp:sp modelId="{378E23DB-AF82-4EA4-81A9-7DD47FC54B37}">
      <dsp:nvSpPr>
        <dsp:cNvPr id="0" name=""/>
        <dsp:cNvSpPr/>
      </dsp:nvSpPr>
      <dsp:spPr>
        <a:xfrm>
          <a:off x="3611594" y="158349"/>
          <a:ext cx="3283267" cy="1969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Health and sex educator </a:t>
          </a:r>
        </a:p>
      </dsp:txBody>
      <dsp:txXfrm>
        <a:off x="3611594" y="158349"/>
        <a:ext cx="3283267" cy="1969960"/>
      </dsp:txXfrm>
    </dsp:sp>
    <dsp:sp modelId="{FE2AC406-4C38-4E7B-8B4E-2F7859D837C8}">
      <dsp:nvSpPr>
        <dsp:cNvPr id="0" name=""/>
        <dsp:cNvSpPr/>
      </dsp:nvSpPr>
      <dsp:spPr>
        <a:xfrm>
          <a:off x="7223188" y="158349"/>
          <a:ext cx="3283267" cy="1969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Sex abuse help-line counselor, therapist and staff trainer</a:t>
          </a:r>
        </a:p>
      </dsp:txBody>
      <dsp:txXfrm>
        <a:off x="7223188" y="158349"/>
        <a:ext cx="3283267" cy="1969960"/>
      </dsp:txXfrm>
    </dsp:sp>
    <dsp:sp modelId="{9BC42929-79D1-4977-86D1-DAE00A093720}">
      <dsp:nvSpPr>
        <dsp:cNvPr id="0" name=""/>
        <dsp:cNvSpPr/>
      </dsp:nvSpPr>
      <dsp:spPr>
        <a:xfrm>
          <a:off x="0" y="2456636"/>
          <a:ext cx="3283267" cy="1969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Public official working in child welfare</a:t>
          </a:r>
        </a:p>
      </dsp:txBody>
      <dsp:txXfrm>
        <a:off x="0" y="2456636"/>
        <a:ext cx="3283267" cy="1969960"/>
      </dsp:txXfrm>
    </dsp:sp>
    <dsp:sp modelId="{9E08BD1F-E1E3-4C95-9342-7150D2D6DBFD}">
      <dsp:nvSpPr>
        <dsp:cNvPr id="0" name=""/>
        <dsp:cNvSpPr/>
      </dsp:nvSpPr>
      <dsp:spPr>
        <a:xfrm>
          <a:off x="3611594" y="2456636"/>
          <a:ext cx="3283267" cy="1969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Prevention specialist – former VP of Prevent Child Abuse America</a:t>
          </a:r>
        </a:p>
      </dsp:txBody>
      <dsp:txXfrm>
        <a:off x="3611594" y="2456636"/>
        <a:ext cx="3283267" cy="1969960"/>
      </dsp:txXfrm>
    </dsp:sp>
    <dsp:sp modelId="{96BDACB0-561D-473B-A5D1-234A45FCAA60}">
      <dsp:nvSpPr>
        <dsp:cNvPr id="0" name=""/>
        <dsp:cNvSpPr/>
      </dsp:nvSpPr>
      <dsp:spPr>
        <a:xfrm>
          <a:off x="7223188" y="2456636"/>
          <a:ext cx="3283267" cy="1969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Mom!</a:t>
          </a:r>
        </a:p>
      </dsp:txBody>
      <dsp:txXfrm>
        <a:off x="7223188" y="2456636"/>
        <a:ext cx="3283267" cy="1969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BC36A-138B-415F-9269-AC325807EDFC}">
      <dsp:nvSpPr>
        <dsp:cNvPr id="0" name=""/>
        <dsp:cNvSpPr/>
      </dsp:nvSpPr>
      <dsp:spPr>
        <a:xfrm>
          <a:off x="0" y="18320"/>
          <a:ext cx="6666833" cy="26395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The myth of the super predator was alive and well</a:t>
          </a:r>
        </a:p>
      </dsp:txBody>
      <dsp:txXfrm>
        <a:off x="128851" y="147171"/>
        <a:ext cx="6409131" cy="2381817"/>
      </dsp:txXfrm>
    </dsp:sp>
    <dsp:sp modelId="{7D4E5E6C-8EDE-49A1-B01B-F9F15ED3D25B}">
      <dsp:nvSpPr>
        <dsp:cNvPr id="0" name=""/>
        <dsp:cNvSpPr/>
      </dsp:nvSpPr>
      <dsp:spPr>
        <a:xfrm>
          <a:off x="0" y="2796080"/>
          <a:ext cx="6666833" cy="263951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Anything that had to do with sex was stigmatized</a:t>
          </a:r>
        </a:p>
      </dsp:txBody>
      <dsp:txXfrm>
        <a:off x="128851" y="2924931"/>
        <a:ext cx="6409131" cy="2381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2DDDB-5C75-4FD5-BD32-AAA924E625DD}">
      <dsp:nvSpPr>
        <dsp:cNvPr id="0" name=""/>
        <dsp:cNvSpPr/>
      </dsp:nvSpPr>
      <dsp:spPr>
        <a:xfrm>
          <a:off x="0" y="2530579"/>
          <a:ext cx="10927829" cy="16603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The estimated cost for dealing with one case of child sexual abused is estimate to be</a:t>
          </a:r>
        </a:p>
      </dsp:txBody>
      <dsp:txXfrm>
        <a:off x="0" y="2530579"/>
        <a:ext cx="10927829" cy="896580"/>
      </dsp:txXfrm>
    </dsp:sp>
    <dsp:sp modelId="{138645CA-FC58-441C-80FB-4BD6E4655019}">
      <dsp:nvSpPr>
        <dsp:cNvPr id="0" name=""/>
        <dsp:cNvSpPr/>
      </dsp:nvSpPr>
      <dsp:spPr>
        <a:xfrm>
          <a:off x="0" y="3393953"/>
          <a:ext cx="10927829" cy="7637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58420" rIns="327152" bIns="58420" numCol="1" spcCol="1270" anchor="ctr" anchorCtr="0">
          <a:noAutofit/>
        </a:bodyPr>
        <a:lstStyle/>
        <a:p>
          <a:pPr marL="0" lvl="0" indent="0" algn="ctr" defTabSz="2044700">
            <a:lnSpc>
              <a:spcPct val="90000"/>
            </a:lnSpc>
            <a:spcBef>
              <a:spcPct val="0"/>
            </a:spcBef>
            <a:spcAft>
              <a:spcPct val="35000"/>
            </a:spcAft>
            <a:buNone/>
          </a:pPr>
          <a:r>
            <a:rPr lang="en-US" sz="4600" kern="1200"/>
            <a:t>Lowest end  $210,012  in 2010 dollars</a:t>
          </a:r>
        </a:p>
      </dsp:txBody>
      <dsp:txXfrm>
        <a:off x="0" y="3393953"/>
        <a:ext cx="10927829" cy="763753"/>
      </dsp:txXfrm>
    </dsp:sp>
    <dsp:sp modelId="{6062B7ED-A00A-4FFE-BD51-5332C650EF7D}">
      <dsp:nvSpPr>
        <dsp:cNvPr id="0" name=""/>
        <dsp:cNvSpPr/>
      </dsp:nvSpPr>
      <dsp:spPr>
        <a:xfrm rot="10800000">
          <a:off x="0" y="1890"/>
          <a:ext cx="10927829" cy="2553594"/>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Treatment is certainly cheaper than registries</a:t>
          </a:r>
        </a:p>
      </dsp:txBody>
      <dsp:txXfrm rot="10800000">
        <a:off x="0" y="1890"/>
        <a:ext cx="10927829" cy="165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5301-8BDC-4B1F-80C8-CDB0ED194C23}">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C6520-B72F-4E05-99DD-4EDFC99BA3F8}">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Aggregated annual costs to governments  for managing juveniles ranges from 10 million to 100 million per year ( Belzer)</a:t>
          </a:r>
        </a:p>
      </dsp:txBody>
      <dsp:txXfrm>
        <a:off x="608661" y="692298"/>
        <a:ext cx="4508047" cy="2799040"/>
      </dsp:txXfrm>
    </dsp:sp>
    <dsp:sp modelId="{C059C057-919B-4512-9929-64224ED55005}">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1A25C-8C61-4B53-882F-D8535ECCA26D}">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There are addition costs to families, schools,  </a:t>
          </a:r>
          <a:r>
            <a:rPr lang="en-US" sz="3100" kern="1200" dirty="0" err="1"/>
            <a:t>commuities</a:t>
          </a:r>
          <a:endParaRPr lang="en-US" sz="3100" kern="1200" dirty="0"/>
        </a:p>
      </dsp:txBody>
      <dsp:txXfrm>
        <a:off x="6331365" y="692298"/>
        <a:ext cx="4508047" cy="27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B424B-3A8B-471E-B9CA-921F1BADA7BB}">
      <dsp:nvSpPr>
        <dsp:cNvPr id="0" name=""/>
        <dsp:cNvSpPr/>
      </dsp:nvSpPr>
      <dsp:spPr>
        <a:xfrm>
          <a:off x="341038" y="-28350"/>
          <a:ext cx="2664710" cy="39235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65837-1233-43EA-9E3F-54C111045D2C}">
      <dsp:nvSpPr>
        <dsp:cNvPr id="0" name=""/>
        <dsp:cNvSpPr/>
      </dsp:nvSpPr>
      <dsp:spPr>
        <a:xfrm>
          <a:off x="637117" y="252924"/>
          <a:ext cx="2664710" cy="3923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Registries as Crime Control Theater</a:t>
          </a:r>
        </a:p>
      </dsp:txBody>
      <dsp:txXfrm>
        <a:off x="715164" y="330971"/>
        <a:ext cx="2508616" cy="3767424"/>
      </dsp:txXfrm>
    </dsp:sp>
    <dsp:sp modelId="{293C288E-A38E-4BC8-8626-44FFD45F3FA9}">
      <dsp:nvSpPr>
        <dsp:cNvPr id="0" name=""/>
        <dsp:cNvSpPr/>
      </dsp:nvSpPr>
      <dsp:spPr>
        <a:xfrm>
          <a:off x="3425712" y="1565"/>
          <a:ext cx="2664710" cy="526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B10DD-CA30-401D-90AF-DE83FD038899}">
      <dsp:nvSpPr>
        <dsp:cNvPr id="0" name=""/>
        <dsp:cNvSpPr/>
      </dsp:nvSpPr>
      <dsp:spPr>
        <a:xfrm>
          <a:off x="3721791" y="282840"/>
          <a:ext cx="2664710" cy="526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Crime control theater refers to the  issue of public policies or programs which have been found to have no effect but are too popular  with the public to terminate</a:t>
          </a:r>
        </a:p>
      </dsp:txBody>
      <dsp:txXfrm>
        <a:off x="3799838" y="360887"/>
        <a:ext cx="2508616" cy="5105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9B27D-FDF3-44D3-9E03-06270D477F4A}">
      <dsp:nvSpPr>
        <dsp:cNvPr id="0" name=""/>
        <dsp:cNvSpPr/>
      </dsp:nvSpPr>
      <dsp:spPr>
        <a:xfrm>
          <a:off x="4896513" y="1798982"/>
          <a:ext cx="1098306" cy="91440"/>
        </a:xfrm>
        <a:custGeom>
          <a:avLst/>
          <a:gdLst/>
          <a:ahLst/>
          <a:cxnLst/>
          <a:rect l="0" t="0" r="0" b="0"/>
          <a:pathLst>
            <a:path>
              <a:moveTo>
                <a:pt x="0" y="98416"/>
              </a:moveTo>
              <a:lnTo>
                <a:pt x="566253" y="98416"/>
              </a:lnTo>
              <a:lnTo>
                <a:pt x="566253" y="45720"/>
              </a:lnTo>
              <a:lnTo>
                <a:pt x="10983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17413" y="1839069"/>
        <a:ext cx="56506" cy="11266"/>
      </dsp:txXfrm>
    </dsp:sp>
    <dsp:sp modelId="{61226FD8-C28B-40C4-8B62-4B550A60088F}">
      <dsp:nvSpPr>
        <dsp:cNvPr id="0" name=""/>
        <dsp:cNvSpPr/>
      </dsp:nvSpPr>
      <dsp:spPr>
        <a:xfrm>
          <a:off x="0" y="427904"/>
          <a:ext cx="4898313" cy="29389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21" tIns="251945" rIns="240021" bIns="251945" numCol="1" spcCol="1270" anchor="ctr" anchorCtr="0">
          <a:noAutofit/>
        </a:bodyPr>
        <a:lstStyle/>
        <a:p>
          <a:pPr marL="0" lvl="0" indent="0" algn="ctr" defTabSz="2578100">
            <a:lnSpc>
              <a:spcPct val="90000"/>
            </a:lnSpc>
            <a:spcBef>
              <a:spcPct val="0"/>
            </a:spcBef>
            <a:spcAft>
              <a:spcPct val="35000"/>
            </a:spcAft>
            <a:buNone/>
          </a:pPr>
          <a:r>
            <a:rPr lang="en-US" sz="5800" kern="1200" dirty="0"/>
            <a:t>Wide Variations Among States</a:t>
          </a:r>
        </a:p>
      </dsp:txBody>
      <dsp:txXfrm>
        <a:off x="0" y="427904"/>
        <a:ext cx="4898313" cy="2938988"/>
      </dsp:txXfrm>
    </dsp:sp>
    <dsp:sp modelId="{83757FEB-DDD9-4C6E-9E36-EE0CB4F612EB}">
      <dsp:nvSpPr>
        <dsp:cNvPr id="0" name=""/>
        <dsp:cNvSpPr/>
      </dsp:nvSpPr>
      <dsp:spPr>
        <a:xfrm>
          <a:off x="6027220" y="375208"/>
          <a:ext cx="4898313" cy="29389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21" tIns="251945" rIns="240021" bIns="251945" numCol="1" spcCol="1270" anchor="ctr" anchorCtr="0">
          <a:noAutofit/>
        </a:bodyPr>
        <a:lstStyle/>
        <a:p>
          <a:pPr marL="0" lvl="0" indent="0" algn="ctr" defTabSz="1066800">
            <a:lnSpc>
              <a:spcPct val="90000"/>
            </a:lnSpc>
            <a:spcBef>
              <a:spcPct val="0"/>
            </a:spcBef>
            <a:spcAft>
              <a:spcPct val="35000"/>
            </a:spcAft>
            <a:buNone/>
          </a:pPr>
          <a:r>
            <a:rPr lang="en-US" sz="2400" kern="1200" dirty="0"/>
            <a:t>In the laws, policies or procedures</a:t>
          </a:r>
        </a:p>
        <a:p>
          <a:pPr marL="0" lvl="0" indent="0" algn="ctr" defTabSz="1066800">
            <a:lnSpc>
              <a:spcPct val="90000"/>
            </a:lnSpc>
            <a:spcBef>
              <a:spcPct val="0"/>
            </a:spcBef>
            <a:spcAft>
              <a:spcPct val="35000"/>
            </a:spcAft>
            <a:buNone/>
          </a:pPr>
          <a:r>
            <a:rPr lang="en-US" sz="2400" kern="1200" dirty="0"/>
            <a:t>In judicial approaches</a:t>
          </a:r>
        </a:p>
        <a:p>
          <a:pPr marL="0" lvl="0" indent="0" algn="ctr" defTabSz="1066800">
            <a:lnSpc>
              <a:spcPct val="90000"/>
            </a:lnSpc>
            <a:spcBef>
              <a:spcPct val="0"/>
            </a:spcBef>
            <a:spcAft>
              <a:spcPct val="35000"/>
            </a:spcAft>
            <a:buNone/>
          </a:pPr>
          <a:r>
            <a:rPr lang="en-US" sz="2400" kern="1200" dirty="0"/>
            <a:t>In assessing risk</a:t>
          </a:r>
        </a:p>
        <a:p>
          <a:pPr marL="0" lvl="0" indent="0" algn="ctr" defTabSz="1066800">
            <a:lnSpc>
              <a:spcPct val="90000"/>
            </a:lnSpc>
            <a:spcBef>
              <a:spcPct val="0"/>
            </a:spcBef>
            <a:spcAft>
              <a:spcPct val="35000"/>
            </a:spcAft>
            <a:buNone/>
          </a:pPr>
          <a:r>
            <a:rPr lang="en-US" sz="2400" kern="1200" dirty="0"/>
            <a:t>In updating laws to reflect court cases</a:t>
          </a:r>
        </a:p>
        <a:p>
          <a:pPr marL="0" lvl="0" indent="0" algn="ctr" defTabSz="1066800">
            <a:lnSpc>
              <a:spcPct val="90000"/>
            </a:lnSpc>
            <a:spcBef>
              <a:spcPct val="0"/>
            </a:spcBef>
            <a:spcAft>
              <a:spcPct val="35000"/>
            </a:spcAft>
            <a:buNone/>
          </a:pPr>
          <a:endParaRPr lang="en-US" sz="1600" kern="1200" dirty="0"/>
        </a:p>
      </dsp:txBody>
      <dsp:txXfrm>
        <a:off x="6027220" y="375208"/>
        <a:ext cx="4898313" cy="29389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27A9DD8-AF9B-984F-9366-4E8267313F48}" type="datetimeFigureOut">
              <a:rPr lang="en-US" smtClean="0"/>
              <a:t>8/22/2023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9AF53-6EDD-E943-BD3B-E0F5361D8545}" type="slidenum">
              <a:rPr lang="en-US" smtClean="0"/>
              <a:t>‹#›</a:t>
            </a:fld>
            <a:endParaRPr lang="en-US" dirty="0"/>
          </a:p>
        </p:txBody>
      </p:sp>
    </p:spTree>
    <p:extLst>
      <p:ext uri="{BB962C8B-B14F-4D97-AF65-F5344CB8AC3E}">
        <p14:creationId xmlns:p14="http://schemas.microsoft.com/office/powerpoint/2010/main" val="125331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official -   know how hard it is tog et elected officials to spend todays tax dollars to save tomorrows interventions </a:t>
            </a:r>
          </a:p>
        </p:txBody>
      </p:sp>
      <p:sp>
        <p:nvSpPr>
          <p:cNvPr id="4" name="Slide Number Placeholder 3"/>
          <p:cNvSpPr>
            <a:spLocks noGrp="1"/>
          </p:cNvSpPr>
          <p:nvPr>
            <p:ph type="sldNum" sz="quarter" idx="5"/>
          </p:nvPr>
        </p:nvSpPr>
        <p:spPr/>
        <p:txBody>
          <a:bodyPr/>
          <a:lstStyle/>
          <a:p>
            <a:fld id="{171C7101-7551-439E-905D-3AB49ED200FD}" type="slidenum">
              <a:rPr lang="en-US" smtClean="0"/>
              <a:pPr/>
              <a:t>4</a:t>
            </a:fld>
            <a:endParaRPr lang="en-US" dirty="0"/>
          </a:p>
        </p:txBody>
      </p:sp>
    </p:spTree>
    <p:extLst>
      <p:ext uri="{BB962C8B-B14F-4D97-AF65-F5344CB8AC3E}">
        <p14:creationId xmlns:p14="http://schemas.microsoft.com/office/powerpoint/2010/main" val="246562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9B182-0ED2-445B-9E8D-D33EC0C28C7B}" type="slidenum">
              <a:rPr lang="en-US" smtClean="0"/>
              <a:pPr/>
              <a:t>5</a:t>
            </a:fld>
            <a:endParaRPr lang="en-US" dirty="0"/>
          </a:p>
        </p:txBody>
      </p:sp>
    </p:spTree>
    <p:extLst>
      <p:ext uri="{BB962C8B-B14F-4D97-AF65-F5344CB8AC3E}">
        <p14:creationId xmlns:p14="http://schemas.microsoft.com/office/powerpoint/2010/main" val="355749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National Center for Missing &amp; Exploited Children (NCMEC) formed advisory group on prevention in 2005. That ultimately became the coalition.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Prevent together, as the coalition is now known, is a collaborative membership organization composed of subject matter experts, researchers, and professionals from organizations in the field of abuse prevention with the mission to encourage, advocate and raise awareness in the United States through evidence-based research to promote prevention strategies to end child sexual abuse and 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purpose of this presentation is to promote the National Plan, not to recruit new members into the Coalition.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endParaRPr>
          </a:p>
        </p:txBody>
      </p:sp>
      <p:sp>
        <p:nvSpPr>
          <p:cNvPr id="4" name="Slide Number Placeholder 3"/>
          <p:cNvSpPr>
            <a:spLocks noGrp="1"/>
          </p:cNvSpPr>
          <p:nvPr>
            <p:ph type="sldNum" sz="quarter" idx="5"/>
          </p:nvPr>
        </p:nvSpPr>
        <p:spPr/>
        <p:txBody>
          <a:bodyPr/>
          <a:lstStyle/>
          <a:p>
            <a:fld id="{EB69AF53-6EDD-E943-BD3B-E0F5361D8545}" type="slidenum">
              <a:rPr lang="en-US" smtClean="0"/>
              <a:t>7</a:t>
            </a:fld>
            <a:endParaRPr lang="en-US" dirty="0"/>
          </a:p>
        </p:txBody>
      </p:sp>
    </p:spTree>
    <p:extLst>
      <p:ext uri="{BB962C8B-B14F-4D97-AF65-F5344CB8AC3E}">
        <p14:creationId xmlns:p14="http://schemas.microsoft.com/office/powerpoint/2010/main" val="238146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not an all-inclusive list of members; however here are some notable mentions.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Also mention coalition has 16 Individual members such as:</a:t>
            </a:r>
          </a:p>
          <a:p>
            <a:r>
              <a:rPr lang="en-US" dirty="0"/>
              <a:t>Keith Kaufman</a:t>
            </a:r>
          </a:p>
          <a:p>
            <a:r>
              <a:rPr lang="en-US" dirty="0"/>
              <a:t>Janet Rosenzweig</a:t>
            </a:r>
          </a:p>
          <a:p>
            <a:r>
              <a:rPr lang="en-US" dirty="0"/>
              <a:t>Sandra Alexander – subject matter expert from CDC</a:t>
            </a:r>
          </a:p>
          <a:p>
            <a:r>
              <a:rPr lang="en-US" dirty="0"/>
              <a:t>Joan </a:t>
            </a:r>
            <a:r>
              <a:rPr lang="en-US" dirty="0" err="1"/>
              <a:t>Tabachnick</a:t>
            </a:r>
            <a:endParaRPr lang="en-US" dirty="0"/>
          </a:p>
          <a:p>
            <a:r>
              <a:rPr lang="en-US" dirty="0"/>
              <a:t>Jon Conte</a:t>
            </a:r>
          </a:p>
          <a:p>
            <a:r>
              <a:rPr lang="en-US" dirty="0"/>
              <a:t>David Finkelhor</a:t>
            </a:r>
          </a:p>
          <a:p>
            <a:endParaRPr lang="en-US" dirty="0"/>
          </a:p>
        </p:txBody>
      </p:sp>
      <p:sp>
        <p:nvSpPr>
          <p:cNvPr id="4" name="Slide Number Placeholder 3"/>
          <p:cNvSpPr>
            <a:spLocks noGrp="1"/>
          </p:cNvSpPr>
          <p:nvPr>
            <p:ph type="sldNum" sz="quarter" idx="5"/>
          </p:nvPr>
        </p:nvSpPr>
        <p:spPr/>
        <p:txBody>
          <a:bodyPr/>
          <a:lstStyle/>
          <a:p>
            <a:fld id="{EB69AF53-6EDD-E943-BD3B-E0F5361D8545}" type="slidenum">
              <a:rPr lang="en-US" smtClean="0"/>
              <a:t>8</a:t>
            </a:fld>
            <a:endParaRPr lang="en-US" dirty="0"/>
          </a:p>
        </p:txBody>
      </p:sp>
    </p:spTree>
    <p:extLst>
      <p:ext uri="{BB962C8B-B14F-4D97-AF65-F5344CB8AC3E}">
        <p14:creationId xmlns:p14="http://schemas.microsoft.com/office/powerpoint/2010/main" val="403434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rPr>
              <a:t>Prevent Together has developed a National Plan to Prevent Child Sexual Abuse and Exploitation to provide </a:t>
            </a:r>
            <a:r>
              <a:rPr lang="en-US" sz="1200" b="1" dirty="0">
                <a:solidFill>
                  <a:schemeClr val="bg1"/>
                </a:solidFill>
                <a:effectLst/>
              </a:rPr>
              <a:t>a framework </a:t>
            </a:r>
            <a:r>
              <a:rPr lang="en-US" sz="1200" dirty="0">
                <a:solidFill>
                  <a:schemeClr val="bg1"/>
                </a:solidFill>
                <a:effectLst/>
              </a:rPr>
              <a:t>for effective, comprehensive, and holistic prevention interventions that are culturally sensitive, include survivor and marginalized voices, strengthen child-friendly environments for collective impact, and act as a catalyst for social change for protecting children from sexual abuse and 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national plan published in 2008 with six key action areas to promote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Updated in 2012 and again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EB69AF53-6EDD-E943-BD3B-E0F5361D8545}" type="slidenum">
              <a:rPr lang="en-US" smtClean="0"/>
              <a:t>9</a:t>
            </a:fld>
            <a:endParaRPr lang="en-US" dirty="0"/>
          </a:p>
        </p:txBody>
      </p:sp>
    </p:spTree>
    <p:extLst>
      <p:ext uri="{BB962C8B-B14F-4D97-AF65-F5344CB8AC3E}">
        <p14:creationId xmlns:p14="http://schemas.microsoft.com/office/powerpoint/2010/main" val="56536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effectLst/>
                <a:latin typeface="+mn-lt"/>
              </a:rPr>
              <a:t>The Need for a National Plan:</a:t>
            </a:r>
          </a:p>
          <a:p>
            <a:endParaRPr lang="en-US" sz="1200" dirty="0">
              <a:effectLst/>
              <a:latin typeface="+mn-lt"/>
            </a:endParaRPr>
          </a:p>
          <a:p>
            <a:r>
              <a:rPr lang="en-US" sz="1200" dirty="0">
                <a:effectLst/>
                <a:latin typeface="+mn-lt"/>
              </a:rPr>
              <a:t>Many systems and resources focused on child sexual abuse and exploitation are short-term responses initiated after abuse has occurred, for example, victim services, investigation, prosecution, incarceration, mandated reporting, statutes of limitation, and registries. While these are valuable responses, the Plan focuses specifically on primary prevention—actions that take place before child sexual abuse or exploitation occurs. </a:t>
            </a:r>
            <a:r>
              <a:rPr lang="en-US" sz="1200" b="0" dirty="0">
                <a:effectLst/>
                <a:latin typeface="+mn-lt"/>
              </a:rPr>
              <a:t>It is tempting to try to identify one major policy or action to act as a catalyst for social change. </a:t>
            </a:r>
            <a:r>
              <a:rPr lang="en-US" sz="1200" b="1" dirty="0">
                <a:effectLst/>
                <a:latin typeface="+mn-lt"/>
              </a:rPr>
              <a:t>However</a:t>
            </a:r>
            <a:r>
              <a:rPr lang="en-US" sz="1200" dirty="0">
                <a:effectLst/>
                <a:latin typeface="+mn-lt"/>
              </a:rPr>
              <a:t>, </a:t>
            </a:r>
            <a:r>
              <a:rPr lang="en-US" sz="1200" b="1" dirty="0">
                <a:effectLst/>
                <a:latin typeface="+mn-lt"/>
              </a:rPr>
              <a:t>primary prevention requires a broad, more inclusive strategy using knowledge from and action by multiple disciplines. Additionally, a problem as diverse and complex as child sexual abuse and exploitation requires multiple strategies and policies within different environments at a variety of levels. </a:t>
            </a:r>
          </a:p>
          <a:p>
            <a:endParaRPr lang="en-US" sz="1200" dirty="0">
              <a:effectLst/>
              <a:latin typeface="+mn-lt"/>
            </a:endParaRPr>
          </a:p>
          <a:p>
            <a:r>
              <a:rPr lang="en-US" sz="1200" u="sng" dirty="0">
                <a:effectLst/>
                <a:latin typeface="+mn-lt"/>
              </a:rPr>
              <a:t>The Audience of the National Plan:</a:t>
            </a:r>
          </a:p>
          <a:p>
            <a:endParaRPr lang="en-US" sz="1200" dirty="0">
              <a:solidFill>
                <a:schemeClr val="tx1"/>
              </a:solidFill>
              <a:latin typeface="+mn-lt"/>
            </a:endParaRPr>
          </a:p>
          <a:p>
            <a:r>
              <a:rPr lang="en-US" sz="1200" dirty="0">
                <a:solidFill>
                  <a:schemeClr val="tx1"/>
                </a:solidFill>
                <a:latin typeface="+mn-lt"/>
              </a:rPr>
              <a:t>As a framework and catalyst for action – t</a:t>
            </a:r>
            <a:r>
              <a:rPr lang="en-US" sz="1200" dirty="0">
                <a:latin typeface="+mn-lt"/>
              </a:rPr>
              <a:t>o get us all moving together in the same direction doing the things that we know will have the greatest impact on preventing CSAE – means this is not something for parents or the public necessarily, it is for the organizations and individuals who are actually doing the work in their communities.</a:t>
            </a:r>
            <a:endParaRPr lang="en-US" sz="1200" dirty="0">
              <a:effectLst/>
              <a:latin typeface="+mn-lt"/>
            </a:endParaRPr>
          </a:p>
          <a:p>
            <a:endParaRPr lang="en-US" sz="1200" dirty="0">
              <a:latin typeface="+mn-lt"/>
            </a:endParaRPr>
          </a:p>
          <a:p>
            <a:r>
              <a:rPr lang="en-US" sz="1200" dirty="0">
                <a:latin typeface="+mn-lt"/>
              </a:rPr>
              <a:t>The plan is intended to be collaborative within the field; you may only be one person doing prevention at your organization, but if we are all using the national plan, it can be used to connect with a larger purpose and not feel so isolated.</a:t>
            </a:r>
          </a:p>
          <a:p>
            <a:endParaRPr lang="en-US" sz="1200" dirty="0">
              <a:latin typeface="+mn-lt"/>
            </a:endParaRPr>
          </a:p>
          <a:p>
            <a:r>
              <a:rPr lang="en-US" sz="1200" dirty="0">
                <a:latin typeface="+mn-lt"/>
              </a:rPr>
              <a:t>Could make this an interactive slide by asking the audience what other benefits utilizing a national plan might include.</a:t>
            </a:r>
          </a:p>
          <a:p>
            <a:endParaRPr lang="en-US" dirty="0"/>
          </a:p>
        </p:txBody>
      </p:sp>
      <p:sp>
        <p:nvSpPr>
          <p:cNvPr id="4" name="Slide Number Placeholder 3"/>
          <p:cNvSpPr>
            <a:spLocks noGrp="1"/>
          </p:cNvSpPr>
          <p:nvPr>
            <p:ph type="sldNum" sz="quarter" idx="5"/>
          </p:nvPr>
        </p:nvSpPr>
        <p:spPr/>
        <p:txBody>
          <a:bodyPr/>
          <a:lstStyle/>
          <a:p>
            <a:fld id="{EB69AF53-6EDD-E943-BD3B-E0F5361D8545}" type="slidenum">
              <a:rPr lang="en-US" smtClean="0"/>
              <a:t>10</a:t>
            </a:fld>
            <a:endParaRPr lang="en-US" dirty="0"/>
          </a:p>
        </p:txBody>
      </p:sp>
    </p:spTree>
    <p:extLst>
      <p:ext uri="{BB962C8B-B14F-4D97-AF65-F5344CB8AC3E}">
        <p14:creationId xmlns:p14="http://schemas.microsoft.com/office/powerpoint/2010/main" val="372114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pillars are the essential components of comprehensive, effective primary prevention efforts, and they are critical to develop effective preventative solutions, highlight where progress is needed, and promote factors that can drive change.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note: </a:t>
            </a:r>
            <a:r>
              <a:rPr lang="en-US" sz="1200" b="1" kern="1200" dirty="0">
                <a:solidFill>
                  <a:schemeClr val="tx1"/>
                </a:solidFill>
                <a:effectLst/>
                <a:latin typeface="+mn-lt"/>
                <a:ea typeface="+mn-ea"/>
                <a:cs typeface="+mn-cs"/>
              </a:rPr>
              <a:t>the Pillars are listed alphabetically, rather than in order of importance, as each Pillar is critical to effective prevention</a:t>
            </a:r>
            <a:r>
              <a:rPr lang="en-US" sz="1200" kern="1200" dirty="0">
                <a:solidFill>
                  <a:schemeClr val="tx1"/>
                </a:solidFill>
                <a:effectLst/>
                <a:latin typeface="+mn-lt"/>
                <a:ea typeface="+mn-ea"/>
                <a:cs typeface="+mn-cs"/>
              </a:rPr>
              <a:t>. While it is the totality of the Pillars that will have the most impact on preventing child sexual abuse and exploitation, it is also recognized that not everyone will or needs to be actively engaged with every Pillar. Collectively, with individuals, organizations, and coalitions focusing on these Six Pillars, we will stand the greatest chance of reaching the overall goal together.  These are not exhaustive but offer a starting point for those working to implement the Pillars. </a:t>
            </a:r>
            <a:endParaRPr lang="en-US" dirty="0">
              <a:effectLst/>
              <a:latin typeface="Helvetica" pitchFamily="2" charset="0"/>
            </a:endParaRPr>
          </a:p>
          <a:p>
            <a:endParaRPr lang="en-US" dirty="0">
              <a:effectLst/>
              <a:latin typeface="Helvetica" pitchFamily="2" charset="0"/>
            </a:endParaRPr>
          </a:p>
          <a:p>
            <a:r>
              <a:rPr lang="en-US" dirty="0">
                <a:effectLst/>
                <a:latin typeface="Helvetica" pitchFamily="2" charset="0"/>
              </a:rPr>
              <a:t>So the six pillars are:</a:t>
            </a:r>
          </a:p>
          <a:p>
            <a:endParaRPr lang="en-US" dirty="0">
              <a:effectLst/>
              <a:latin typeface="Helvetica" pitchFamily="2" charset="0"/>
            </a:endParaRPr>
          </a:p>
          <a:p>
            <a:pPr marL="171450" indent="-171450">
              <a:buFont typeface="Arial" panose="020B0604020202020204" pitchFamily="34" charset="0"/>
              <a:buChar char="•"/>
            </a:pPr>
            <a:r>
              <a:rPr lang="en-US" dirty="0">
                <a:effectLst/>
                <a:latin typeface="Helvetica" pitchFamily="2" charset="0"/>
              </a:rPr>
              <a:t>Advocacy and Policy</a:t>
            </a:r>
          </a:p>
          <a:p>
            <a:pPr marL="171450" indent="-171450">
              <a:buFont typeface="Arial" panose="020B0604020202020204" pitchFamily="34" charset="0"/>
              <a:buChar char="•"/>
            </a:pPr>
            <a:r>
              <a:rPr lang="en-US" dirty="0">
                <a:effectLst/>
                <a:latin typeface="Helvetica" pitchFamily="2" charset="0"/>
              </a:rPr>
              <a:t>Awareness and Education</a:t>
            </a:r>
          </a:p>
          <a:p>
            <a:pPr marL="171450" indent="-171450">
              <a:buFont typeface="Arial" panose="020B0604020202020204" pitchFamily="34" charset="0"/>
              <a:buChar char="•"/>
            </a:pPr>
            <a:r>
              <a:rPr lang="en-US" dirty="0">
                <a:effectLst/>
                <a:latin typeface="Helvetica" pitchFamily="2" charset="0"/>
              </a:rPr>
              <a:t>Collaborative Practices</a:t>
            </a:r>
          </a:p>
          <a:p>
            <a:pPr marL="171450" indent="-171450">
              <a:buFont typeface="Arial" panose="020B0604020202020204" pitchFamily="34" charset="0"/>
              <a:buChar char="•"/>
            </a:pPr>
            <a:r>
              <a:rPr lang="en-US" dirty="0">
                <a:effectLst/>
                <a:latin typeface="Helvetica" pitchFamily="2" charset="0"/>
              </a:rPr>
              <a:t>Funding and Capacity</a:t>
            </a:r>
          </a:p>
          <a:p>
            <a:pPr marL="171450" indent="-171450">
              <a:buFont typeface="Arial" panose="020B0604020202020204" pitchFamily="34" charset="0"/>
              <a:buChar char="•"/>
            </a:pPr>
            <a:r>
              <a:rPr lang="en-US" dirty="0">
                <a:effectLst/>
                <a:latin typeface="Helvetica" pitchFamily="2" charset="0"/>
              </a:rPr>
              <a:t>Organizational Policies and Procedures</a:t>
            </a:r>
          </a:p>
          <a:p>
            <a:pPr marL="171450" indent="-171450">
              <a:buFont typeface="Arial" panose="020B0604020202020204" pitchFamily="34" charset="0"/>
              <a:buChar char="•"/>
            </a:pPr>
            <a:r>
              <a:rPr lang="en-US" dirty="0">
                <a:effectLst/>
                <a:latin typeface="Helvetica" pitchFamily="2" charset="0"/>
              </a:rPr>
              <a:t>Research</a:t>
            </a:r>
          </a:p>
          <a:p>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EB69AF53-6EDD-E943-BD3B-E0F5361D8545}" type="slidenum">
              <a:rPr lang="en-US" smtClean="0"/>
              <a:t>11</a:t>
            </a:fld>
            <a:endParaRPr lang="en-US" dirty="0"/>
          </a:p>
        </p:txBody>
      </p:sp>
    </p:spTree>
    <p:extLst>
      <p:ext uri="{BB962C8B-B14F-4D97-AF65-F5344CB8AC3E}">
        <p14:creationId xmlns:p14="http://schemas.microsoft.com/office/powerpoint/2010/main" val="328125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code goes directly to the National Plan on the website.  You can also provide your contact information.  </a:t>
            </a:r>
          </a:p>
        </p:txBody>
      </p:sp>
      <p:sp>
        <p:nvSpPr>
          <p:cNvPr id="4" name="Slide Number Placeholder 3"/>
          <p:cNvSpPr>
            <a:spLocks noGrp="1"/>
          </p:cNvSpPr>
          <p:nvPr>
            <p:ph type="sldNum" sz="quarter" idx="5"/>
          </p:nvPr>
        </p:nvSpPr>
        <p:spPr/>
        <p:txBody>
          <a:bodyPr/>
          <a:lstStyle/>
          <a:p>
            <a:fld id="{EB69AF53-6EDD-E943-BD3B-E0F5361D8545}" type="slidenum">
              <a:rPr lang="en-US" smtClean="0"/>
              <a:t>12</a:t>
            </a:fld>
            <a:endParaRPr lang="en-US" dirty="0"/>
          </a:p>
        </p:txBody>
      </p:sp>
    </p:spTree>
    <p:extLst>
      <p:ext uri="{BB962C8B-B14F-4D97-AF65-F5344CB8AC3E}">
        <p14:creationId xmlns:p14="http://schemas.microsoft.com/office/powerpoint/2010/main" val="299182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A7C9874-3386-4140-903B-C356B6D90223}"/>
              </a:ext>
            </a:extLst>
          </p:cNvPr>
          <p:cNvSpPr>
            <a:spLocks noGrp="1"/>
          </p:cNvSpPr>
          <p:nvPr>
            <p:ph type="body" idx="1"/>
          </p:nvPr>
        </p:nvSpPr>
        <p:spPr/>
        <p:txBody>
          <a:bodyPr/>
          <a:lstStyle/>
          <a:p>
            <a:r>
              <a:rPr lang="en-US" dirty="0"/>
              <a:t>recap</a:t>
            </a:r>
          </a:p>
        </p:txBody>
      </p:sp>
    </p:spTree>
    <p:extLst>
      <p:ext uri="{BB962C8B-B14F-4D97-AF65-F5344CB8AC3E}">
        <p14:creationId xmlns:p14="http://schemas.microsoft.com/office/powerpoint/2010/main" val="10447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0393-D8B4-DCB0-3CFC-CDB3F5A53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27D0A-F0C5-1CA0-9400-4EBEE1B3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277885-5060-3370-B24C-20237F8467AE}"/>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5" name="Footer Placeholder 4">
            <a:extLst>
              <a:ext uri="{FF2B5EF4-FFF2-40B4-BE49-F238E27FC236}">
                <a16:creationId xmlns:a16="http://schemas.microsoft.com/office/drawing/2014/main" id="{A9126939-AC38-DF9D-66BD-5C1A77EA84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AD3A8-79D7-6311-2DEF-01DC4651C448}"/>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404090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AB63-AE9E-FB7A-3211-6CCBA06C0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CDCC61-9E12-6C86-FCE9-68DB4C0CE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419EC-BD49-81F0-4F8B-FFF92DF143DB}"/>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5" name="Footer Placeholder 4">
            <a:extLst>
              <a:ext uri="{FF2B5EF4-FFF2-40B4-BE49-F238E27FC236}">
                <a16:creationId xmlns:a16="http://schemas.microsoft.com/office/drawing/2014/main" id="{E5A2A2A5-134E-0C52-791F-7C2AB386B5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B43A1-F230-7AE7-243C-099F667B3A3B}"/>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362140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F1DE4-DA03-3BF0-E270-3C0F01BF7C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5DDEBE-3FFB-DA68-18C2-D4322EB8D5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1A77C-E271-167F-F0F4-0745F6017468}"/>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5" name="Footer Placeholder 4">
            <a:extLst>
              <a:ext uri="{FF2B5EF4-FFF2-40B4-BE49-F238E27FC236}">
                <a16:creationId xmlns:a16="http://schemas.microsoft.com/office/drawing/2014/main" id="{1F4EDF49-3E24-F032-016D-DB0C879DE4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9AA731-FDB8-1FB9-DBF2-F7FEFBE7CD0D}"/>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224336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36F4-695A-3CD1-1148-F543EFFE8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D4D11C-5A56-5733-AC2A-D9BB046876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9A507-EFD8-BBE9-7C65-F40433726488}"/>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5" name="Footer Placeholder 4">
            <a:extLst>
              <a:ext uri="{FF2B5EF4-FFF2-40B4-BE49-F238E27FC236}">
                <a16:creationId xmlns:a16="http://schemas.microsoft.com/office/drawing/2014/main" id="{05DB4782-8A2B-2A2C-B5D5-5F6D278D3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4201C1-F590-DD35-9722-26076A0D4AD3}"/>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29990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743E-D5CF-1A2D-4D18-057E6EECF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4569CD-9CF1-4B27-DD35-A3C708E1E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106B9-EE93-41FC-5B15-793D29F76D23}"/>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5" name="Footer Placeholder 4">
            <a:extLst>
              <a:ext uri="{FF2B5EF4-FFF2-40B4-BE49-F238E27FC236}">
                <a16:creationId xmlns:a16="http://schemas.microsoft.com/office/drawing/2014/main" id="{15BF4291-F6C4-CB87-BCCD-5E4DEF3482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5A463C-B5ED-EA01-169A-0B69C84D328C}"/>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225747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8823-9FFE-DE5A-542C-C18CFDD8B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29DA7-23E1-FA1D-E465-E01891978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DF6AE-90D1-C218-3465-9550F35F98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EB8A3-1EB2-E3C4-1D2D-F7D8A26C21F3}"/>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6" name="Footer Placeholder 5">
            <a:extLst>
              <a:ext uri="{FF2B5EF4-FFF2-40B4-BE49-F238E27FC236}">
                <a16:creationId xmlns:a16="http://schemas.microsoft.com/office/drawing/2014/main" id="{B03CFE45-B6FA-94F6-C096-26276F52D6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5794AC-2EA4-20C9-E338-3832E7B0A2CC}"/>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40906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721A-3A45-BADE-8E4F-E57A76A3F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0C03A-4E02-4C12-8E62-6FFE59CE1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5CD71-0BC1-AE3D-5F3C-20ACE703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0D96B-F192-BF2F-19DE-602CE19C5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7A76F5-ECBC-CDC3-2EBB-FA93371CB1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994942-6BE2-F69C-F90B-720F008DA71A}"/>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8" name="Footer Placeholder 7">
            <a:extLst>
              <a:ext uri="{FF2B5EF4-FFF2-40B4-BE49-F238E27FC236}">
                <a16:creationId xmlns:a16="http://schemas.microsoft.com/office/drawing/2014/main" id="{AB7BF343-795A-1BD9-BDD5-040E0E5B6C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261A2D-12CB-42C8-969D-AE5A7CC97D42}"/>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247156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D162-3033-71B4-9EAB-68569C82F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512593-6871-A25A-8564-A42C02556F15}"/>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4" name="Footer Placeholder 3">
            <a:extLst>
              <a:ext uri="{FF2B5EF4-FFF2-40B4-BE49-F238E27FC236}">
                <a16:creationId xmlns:a16="http://schemas.microsoft.com/office/drawing/2014/main" id="{AF74009B-89D4-9944-FA32-28590652D5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7E6F56-1947-6FC8-2DD1-32AD42C84163}"/>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330578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D66D2-CCB4-E1B1-3D8C-38F0BBC61F87}"/>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3" name="Footer Placeholder 2">
            <a:extLst>
              <a:ext uri="{FF2B5EF4-FFF2-40B4-BE49-F238E27FC236}">
                <a16:creationId xmlns:a16="http://schemas.microsoft.com/office/drawing/2014/main" id="{76919DBD-4AC5-ECB9-F109-0A474AD187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D8E289-DBD9-2F2A-FE31-E244A869EC13}"/>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334108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AD96-2651-CEB8-BAF8-85EA3170B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09BE6D-BA74-F728-37EE-F5002D247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615D85-EC8E-E4F5-760C-28EE91044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F9C7F-3654-E562-B3E5-C8A1CBBF93E7}"/>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6" name="Footer Placeholder 5">
            <a:extLst>
              <a:ext uri="{FF2B5EF4-FFF2-40B4-BE49-F238E27FC236}">
                <a16:creationId xmlns:a16="http://schemas.microsoft.com/office/drawing/2014/main" id="{5A8798E2-C90C-530F-86AD-0AA8ECF86F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DC4990-E45E-83C3-0DF3-B729DA7E610B}"/>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11869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EFA8-0A3C-4DCD-CD01-D100E6DF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DE5FB-5F55-0CD3-E8CE-16912C1E84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C28C42-42CB-5BC7-15DC-9BF926D4C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05AA2-78DF-0E57-1BA7-FE6D0D3C2B1F}"/>
              </a:ext>
            </a:extLst>
          </p:cNvPr>
          <p:cNvSpPr>
            <a:spLocks noGrp="1"/>
          </p:cNvSpPr>
          <p:nvPr>
            <p:ph type="dt" sz="half" idx="10"/>
          </p:nvPr>
        </p:nvSpPr>
        <p:spPr/>
        <p:txBody>
          <a:bodyPr/>
          <a:lstStyle/>
          <a:p>
            <a:fld id="{C2A22A03-0446-7D4A-A830-174F536B21FD}" type="datetimeFigureOut">
              <a:rPr lang="en-US" smtClean="0"/>
              <a:t>8/22/2023</a:t>
            </a:fld>
            <a:endParaRPr lang="en-US" dirty="0"/>
          </a:p>
        </p:txBody>
      </p:sp>
      <p:sp>
        <p:nvSpPr>
          <p:cNvPr id="6" name="Footer Placeholder 5">
            <a:extLst>
              <a:ext uri="{FF2B5EF4-FFF2-40B4-BE49-F238E27FC236}">
                <a16:creationId xmlns:a16="http://schemas.microsoft.com/office/drawing/2014/main" id="{A280E564-FB56-CD9A-4F4D-452D615BE7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CBD578-F850-655F-0961-62CA7062563D}"/>
              </a:ext>
            </a:extLst>
          </p:cNvPr>
          <p:cNvSpPr>
            <a:spLocks noGrp="1"/>
          </p:cNvSpPr>
          <p:nvPr>
            <p:ph type="sldNum" sz="quarter" idx="12"/>
          </p:nvPr>
        </p:nvSpPr>
        <p:spPr/>
        <p:txBody>
          <a:bodyPr/>
          <a:lstStyle/>
          <a:p>
            <a:fld id="{0007B1F7-1A95-2547-891E-C4393A63344A}" type="slidenum">
              <a:rPr lang="en-US" smtClean="0"/>
              <a:t>‹#›</a:t>
            </a:fld>
            <a:endParaRPr lang="en-US" dirty="0"/>
          </a:p>
        </p:txBody>
      </p:sp>
    </p:spTree>
    <p:extLst>
      <p:ext uri="{BB962C8B-B14F-4D97-AF65-F5344CB8AC3E}">
        <p14:creationId xmlns:p14="http://schemas.microsoft.com/office/powerpoint/2010/main" val="235716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35E6C-B96F-137F-9B0A-D1740DB6A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308287-2332-126F-C7B4-2FCEFA363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908EE-EFDF-AAF1-8824-EE13A6282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22A03-0446-7D4A-A830-174F536B21FD}" type="datetimeFigureOut">
              <a:rPr lang="en-US" smtClean="0"/>
              <a:t>8/22/2023</a:t>
            </a:fld>
            <a:endParaRPr lang="en-US" dirty="0"/>
          </a:p>
        </p:txBody>
      </p:sp>
      <p:sp>
        <p:nvSpPr>
          <p:cNvPr id="5" name="Footer Placeholder 4">
            <a:extLst>
              <a:ext uri="{FF2B5EF4-FFF2-40B4-BE49-F238E27FC236}">
                <a16:creationId xmlns:a16="http://schemas.microsoft.com/office/drawing/2014/main" id="{FEA39EB9-2181-4F3C-83B4-B289C0C5D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EDA531-989A-4FE6-EADD-27D9A80A8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7B1F7-1A95-2547-891E-C4393A63344A}" type="slidenum">
              <a:rPr lang="en-US" smtClean="0"/>
              <a:t>‹#›</a:t>
            </a:fld>
            <a:endParaRPr lang="en-US" dirty="0"/>
          </a:p>
        </p:txBody>
      </p:sp>
    </p:spTree>
    <p:extLst>
      <p:ext uri="{BB962C8B-B14F-4D97-AF65-F5344CB8AC3E}">
        <p14:creationId xmlns:p14="http://schemas.microsoft.com/office/powerpoint/2010/main" val="138153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nbcnews.com/news/us-news/analysis-how-media-created-superpredator-myth-harmed-generation-black-youth-n12481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judyblume.com/censorship.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ojp.gov/pdffiles1/ojjdp/22776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socialbrite.org/2011/01/10/guide-to-monitoring-social-media/"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apsac.org/video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jpg"/><Relationship Id="rId17" Type="http://schemas.openxmlformats.org/officeDocument/2006/relationships/image" Target="../media/image23.gif"/><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320FEF-235F-A832-C27C-2888466FF122}"/>
              </a:ext>
            </a:extLst>
          </p:cNvPr>
          <p:cNvSpPr>
            <a:spLocks noGrp="1"/>
          </p:cNvSpPr>
          <p:nvPr>
            <p:ph type="ctrTitle"/>
          </p:nvPr>
        </p:nvSpPr>
        <p:spPr>
          <a:xfrm>
            <a:off x="5297762" y="640080"/>
            <a:ext cx="6251110" cy="3566160"/>
          </a:xfrm>
        </p:spPr>
        <p:txBody>
          <a:bodyPr anchor="b">
            <a:normAutofit/>
          </a:bodyPr>
          <a:lstStyle/>
          <a:p>
            <a:pPr algn="l"/>
            <a:r>
              <a:rPr lang="en-US" sz="5000" b="1" i="0" u="none" strike="noStrike" dirty="0">
                <a:effectLst/>
                <a:latin typeface="Open Sans" panose="020B0606030504020204" pitchFamily="34" charset="0"/>
              </a:rPr>
              <a:t>Removing youth from sex offender registries: promoting justice, safety and fairness</a:t>
            </a:r>
            <a:endParaRPr lang="en-US" sz="5000" dirty="0"/>
          </a:p>
        </p:txBody>
      </p:sp>
      <p:sp>
        <p:nvSpPr>
          <p:cNvPr id="5" name="Subtitle 4">
            <a:extLst>
              <a:ext uri="{FF2B5EF4-FFF2-40B4-BE49-F238E27FC236}">
                <a16:creationId xmlns:a16="http://schemas.microsoft.com/office/drawing/2014/main" id="{425F7034-1762-2699-ED2B-3F73575701A5}"/>
              </a:ext>
            </a:extLst>
          </p:cNvPr>
          <p:cNvSpPr>
            <a:spLocks noGrp="1"/>
          </p:cNvSpPr>
          <p:nvPr>
            <p:ph type="subTitle" idx="1"/>
          </p:nvPr>
        </p:nvSpPr>
        <p:spPr>
          <a:xfrm>
            <a:off x="5297760" y="4636008"/>
            <a:ext cx="6251111" cy="1728216"/>
          </a:xfrm>
        </p:spPr>
        <p:txBody>
          <a:bodyPr>
            <a:normAutofit fontScale="92500" lnSpcReduction="10000"/>
          </a:bodyPr>
          <a:lstStyle/>
          <a:p>
            <a:r>
              <a:rPr lang="en-US" sz="2000" dirty="0"/>
              <a:t>A workshop developed for</a:t>
            </a:r>
          </a:p>
          <a:p>
            <a:r>
              <a:rPr lang="en-US" sz="2000" dirty="0"/>
              <a:t>The National Sexual Assault Conference</a:t>
            </a:r>
          </a:p>
          <a:p>
            <a:r>
              <a:rPr lang="en-US" sz="2000" b="1" dirty="0"/>
              <a:t>Equity in Action </a:t>
            </a:r>
          </a:p>
          <a:p>
            <a:r>
              <a:rPr lang="en-US" sz="2000" dirty="0"/>
              <a:t>August 23</a:t>
            </a:r>
          </a:p>
          <a:p>
            <a:r>
              <a:rPr lang="en-US" sz="1700" i="1" dirty="0"/>
              <a:t>Dr. Janet Rosenzweig, The Institute for Human Services</a:t>
            </a:r>
          </a:p>
          <a:p>
            <a:pPr algn="l"/>
            <a:endParaRPr lang="en-US" sz="2000" dirty="0"/>
          </a:p>
        </p:txBody>
      </p:sp>
      <p:pic>
        <p:nvPicPr>
          <p:cNvPr id="3" name="Picture 2">
            <a:extLst>
              <a:ext uri="{FF2B5EF4-FFF2-40B4-BE49-F238E27FC236}">
                <a16:creationId xmlns:a16="http://schemas.microsoft.com/office/drawing/2014/main" id="{F9AD4E0E-305B-BB59-47EE-34DBB07F2CA2}"/>
              </a:ext>
            </a:extLst>
          </p:cNvPr>
          <p:cNvPicPr>
            <a:picLocks noChangeAspect="1"/>
          </p:cNvPicPr>
          <p:nvPr/>
        </p:nvPicPr>
        <p:blipFill rotWithShape="1">
          <a:blip r:embed="rId2"/>
          <a:srcRect l="9703" r="1546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7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7F1F9-0DCF-C938-7B93-178E657EEC2D}"/>
              </a:ext>
            </a:extLst>
          </p:cNvPr>
          <p:cNvSpPr>
            <a:spLocks noGrp="1"/>
          </p:cNvSpPr>
          <p:nvPr>
            <p:ph type="title"/>
          </p:nvPr>
        </p:nvSpPr>
        <p:spPr>
          <a:xfrm>
            <a:off x="838200" y="365125"/>
            <a:ext cx="10515600" cy="1325563"/>
          </a:xfrm>
        </p:spPr>
        <p:txBody>
          <a:bodyPr>
            <a:normAutofit/>
          </a:bodyPr>
          <a:lstStyle/>
          <a:p>
            <a:r>
              <a:rPr lang="en-US" sz="5400" b="1">
                <a:latin typeface="Stone Sans" pitchFamily="2" charset="0"/>
                <a:ea typeface="Calibri" panose="020F0502020204030204" pitchFamily="34" charset="0"/>
              </a:rPr>
              <a:t>The Benefits of a </a:t>
            </a:r>
            <a:r>
              <a:rPr lang="en-US" sz="5400" b="1">
                <a:effectLst/>
                <a:latin typeface="Stone Sans" pitchFamily="2" charset="0"/>
                <a:ea typeface="Calibri" panose="020F0502020204030204" pitchFamily="34" charset="0"/>
              </a:rPr>
              <a:t>National Plan</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0BE06B-06F0-A72A-EAFE-8E86F67E8CEE}"/>
              </a:ext>
            </a:extLst>
          </p:cNvPr>
          <p:cNvSpPr>
            <a:spLocks noGrp="1"/>
          </p:cNvSpPr>
          <p:nvPr>
            <p:ph idx="1"/>
          </p:nvPr>
        </p:nvSpPr>
        <p:spPr>
          <a:xfrm>
            <a:off x="838200" y="1929384"/>
            <a:ext cx="10515600" cy="4251960"/>
          </a:xfrm>
        </p:spPr>
        <p:txBody>
          <a:bodyPr>
            <a:normAutofit/>
          </a:bodyPr>
          <a:lstStyle/>
          <a:p>
            <a:pPr marL="0" indent="0">
              <a:spcAft>
                <a:spcPts val="600"/>
              </a:spcAft>
              <a:buNone/>
            </a:pPr>
            <a:r>
              <a:rPr lang="en-US" sz="2200" b="1"/>
              <a:t>What are the benefits and value of a national plan?</a:t>
            </a:r>
          </a:p>
          <a:p>
            <a:pPr marL="0" indent="0">
              <a:spcAft>
                <a:spcPts val="1200"/>
              </a:spcAft>
              <a:buNone/>
            </a:pPr>
            <a:r>
              <a:rPr lang="en-US" sz="2200">
                <a:effectLst/>
              </a:rPr>
              <a:t>The Plan illustrates that every individual and organization has value and a role to play in contributing to the success of prevention, and it provides and promotes individual, community, and societal-level prevention strategies to accomplish that goal.</a:t>
            </a:r>
            <a:endParaRPr lang="en-US" sz="2200" b="1"/>
          </a:p>
          <a:p>
            <a:pPr marL="687388" indent="-396875">
              <a:buFont typeface="Wingdings" pitchFamily="2" charset="2"/>
              <a:buChar char="§"/>
            </a:pPr>
            <a:r>
              <a:rPr lang="en-US" sz="2200">
                <a:latin typeface="Calibri" panose="020F0502020204030204" pitchFamily="34" charset="0"/>
                <a:ea typeface="Calibri" panose="020F0502020204030204" pitchFamily="34" charset="0"/>
                <a:cs typeface="Calibri" panose="020F0502020204030204" pitchFamily="34" charset="0"/>
              </a:rPr>
              <a:t>I</a:t>
            </a:r>
            <a:r>
              <a:rPr lang="en-US" sz="2200">
                <a:effectLst/>
                <a:latin typeface="Calibri" panose="020F0502020204030204" pitchFamily="34" charset="0"/>
                <a:ea typeface="Calibri" panose="020F0502020204030204" pitchFamily="34" charset="0"/>
                <a:cs typeface="Calibri" panose="020F0502020204030204" pitchFamily="34" charset="0"/>
              </a:rPr>
              <a:t>nform and coordinate efforts in the field to better prevent child sexual abuse</a:t>
            </a:r>
            <a:r>
              <a:rPr lang="en-US" sz="2200">
                <a:latin typeface="Calibri" panose="020F0502020204030204" pitchFamily="34" charset="0"/>
                <a:ea typeface="Calibri" panose="020F0502020204030204" pitchFamily="34" charset="0"/>
                <a:cs typeface="Calibri" panose="020F0502020204030204" pitchFamily="34" charset="0"/>
              </a:rPr>
              <a:t> &amp; </a:t>
            </a:r>
            <a:r>
              <a:rPr lang="en-US" sz="2200">
                <a:effectLst/>
                <a:latin typeface="Calibri" panose="020F0502020204030204" pitchFamily="34" charset="0"/>
                <a:ea typeface="Calibri" panose="020F0502020204030204" pitchFamily="34" charset="0"/>
                <a:cs typeface="Calibri" panose="020F0502020204030204" pitchFamily="34" charset="0"/>
              </a:rPr>
              <a:t>exploitation</a:t>
            </a:r>
            <a:endParaRPr lang="en-US" sz="2200"/>
          </a:p>
          <a:p>
            <a:pPr marL="687388" indent="-396875">
              <a:buFont typeface="Wingdings" pitchFamily="2" charset="2"/>
              <a:buChar char="§"/>
            </a:pPr>
            <a:r>
              <a:rPr lang="en-US" sz="2200"/>
              <a:t>Don’t have to work in silos</a:t>
            </a:r>
          </a:p>
          <a:p>
            <a:pPr marL="687388" indent="-396875">
              <a:buFont typeface="Wingdings" pitchFamily="2" charset="2"/>
              <a:buChar char="§"/>
            </a:pPr>
            <a:r>
              <a:rPr lang="en-US" sz="2200"/>
              <a:t>Encourages collaboration</a:t>
            </a:r>
          </a:p>
          <a:p>
            <a:pPr marL="687388" indent="-396875">
              <a:buFont typeface="Wingdings" pitchFamily="2" charset="2"/>
              <a:buChar char="§"/>
            </a:pPr>
            <a:r>
              <a:rPr lang="en-US" sz="2200"/>
              <a:t>Decreases isolation through connections</a:t>
            </a:r>
          </a:p>
          <a:p>
            <a:pPr marL="687388" indent="-396875">
              <a:buFont typeface="Wingdings" pitchFamily="2" charset="2"/>
              <a:buChar char="§"/>
            </a:pPr>
            <a:r>
              <a:rPr lang="en-US" sz="2200"/>
              <a:t>What other benefits?</a:t>
            </a:r>
          </a:p>
        </p:txBody>
      </p:sp>
    </p:spTree>
    <p:extLst>
      <p:ext uri="{BB962C8B-B14F-4D97-AF65-F5344CB8AC3E}">
        <p14:creationId xmlns:p14="http://schemas.microsoft.com/office/powerpoint/2010/main" val="336905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F1F9-0DCF-C938-7B93-178E657EEC2D}"/>
              </a:ext>
            </a:extLst>
          </p:cNvPr>
          <p:cNvSpPr>
            <a:spLocks noGrp="1"/>
          </p:cNvSpPr>
          <p:nvPr>
            <p:ph type="title"/>
          </p:nvPr>
        </p:nvSpPr>
        <p:spPr>
          <a:xfrm>
            <a:off x="8250892" y="741391"/>
            <a:ext cx="3269384" cy="1616203"/>
          </a:xfrm>
        </p:spPr>
        <p:txBody>
          <a:bodyPr anchor="b">
            <a:normAutofit/>
          </a:bodyPr>
          <a:lstStyle/>
          <a:p>
            <a:r>
              <a:rPr lang="en-US" sz="3200" b="1">
                <a:effectLst/>
                <a:latin typeface="Stone Sans" pitchFamily="2" charset="0"/>
                <a:ea typeface="Calibri" panose="020F0502020204030204" pitchFamily="34" charset="0"/>
              </a:rPr>
              <a:t>The National Plan - The Six Pillars</a:t>
            </a:r>
            <a:endParaRPr lang="en-US" sz="3200"/>
          </a:p>
        </p:txBody>
      </p:sp>
      <p:pic>
        <p:nvPicPr>
          <p:cNvPr id="11" name="Picture 10">
            <a:extLst>
              <a:ext uri="{FF2B5EF4-FFF2-40B4-BE49-F238E27FC236}">
                <a16:creationId xmlns:a16="http://schemas.microsoft.com/office/drawing/2014/main" id="{DA42B047-B981-406B-6356-FE79BF04B0E9}"/>
              </a:ext>
            </a:extLst>
          </p:cNvPr>
          <p:cNvPicPr>
            <a:picLocks noChangeAspect="1"/>
          </p:cNvPicPr>
          <p:nvPr/>
        </p:nvPicPr>
        <p:blipFill>
          <a:blip r:embed="rId3"/>
          <a:stretch>
            <a:fillRect/>
          </a:stretch>
        </p:blipFill>
        <p:spPr>
          <a:xfrm>
            <a:off x="874088" y="1194382"/>
            <a:ext cx="3343333" cy="4326666"/>
          </a:xfrm>
          <a:prstGeom prst="rect">
            <a:avLst/>
          </a:prstGeom>
        </p:spPr>
      </p:pic>
      <p:pic>
        <p:nvPicPr>
          <p:cNvPr id="7" name="Picture 6">
            <a:extLst>
              <a:ext uri="{FF2B5EF4-FFF2-40B4-BE49-F238E27FC236}">
                <a16:creationId xmlns:a16="http://schemas.microsoft.com/office/drawing/2014/main" id="{5485AD78-AE51-1C31-860B-33F84CEFBE66}"/>
              </a:ext>
            </a:extLst>
          </p:cNvPr>
          <p:cNvPicPr>
            <a:picLocks noChangeAspect="1"/>
          </p:cNvPicPr>
          <p:nvPr/>
        </p:nvPicPr>
        <p:blipFill>
          <a:blip r:embed="rId4"/>
          <a:stretch>
            <a:fillRect/>
          </a:stretch>
        </p:blipFill>
        <p:spPr>
          <a:xfrm>
            <a:off x="4403929" y="1194379"/>
            <a:ext cx="3343333" cy="4326666"/>
          </a:xfrm>
          <a:prstGeom prst="rect">
            <a:avLst/>
          </a:prstGeom>
        </p:spPr>
      </p:pic>
      <p:sp>
        <p:nvSpPr>
          <p:cNvPr id="13" name="Content Placeholder 2">
            <a:extLst>
              <a:ext uri="{FF2B5EF4-FFF2-40B4-BE49-F238E27FC236}">
                <a16:creationId xmlns:a16="http://schemas.microsoft.com/office/drawing/2014/main" id="{C2392321-83DE-FF2E-BE53-34CE9520C4F2}"/>
              </a:ext>
            </a:extLst>
          </p:cNvPr>
          <p:cNvSpPr>
            <a:spLocks noGrp="1"/>
          </p:cNvSpPr>
          <p:nvPr>
            <p:ph idx="1"/>
          </p:nvPr>
        </p:nvSpPr>
        <p:spPr>
          <a:xfrm>
            <a:off x="8250890" y="2533476"/>
            <a:ext cx="3240264" cy="3447832"/>
          </a:xfrm>
        </p:spPr>
        <p:txBody>
          <a:bodyPr anchor="t">
            <a:normAutofit/>
          </a:bodyPr>
          <a:lstStyle/>
          <a:p>
            <a:pPr>
              <a:buFont typeface="Wingdings" pitchFamily="2" charset="2"/>
              <a:buChar char="§"/>
            </a:pPr>
            <a:r>
              <a:rPr lang="en-US" sz="2000"/>
              <a:t>E</a:t>
            </a:r>
            <a:r>
              <a:rPr lang="en-US" sz="2000">
                <a:effectLst/>
              </a:rPr>
              <a:t>ssential components of comprehensive, effective primary prevention efforts</a:t>
            </a:r>
          </a:p>
          <a:p>
            <a:pPr>
              <a:buFont typeface="Wingdings" pitchFamily="2" charset="2"/>
              <a:buChar char="§"/>
            </a:pPr>
            <a:endParaRPr lang="en-US" sz="2000">
              <a:effectLst/>
            </a:endParaRPr>
          </a:p>
          <a:p>
            <a:pPr>
              <a:buFont typeface="Wingdings" pitchFamily="2" charset="2"/>
              <a:buChar char="§"/>
            </a:pPr>
            <a:r>
              <a:rPr lang="en-US" sz="2000"/>
              <a:t>C</a:t>
            </a:r>
            <a:r>
              <a:rPr lang="en-US" sz="2000">
                <a:effectLst/>
              </a:rPr>
              <a:t>ritical to develop effective preventative solutions, highlight where progress is needed, and promote factors that can drive change </a:t>
            </a:r>
            <a:endParaRPr lang="en-US" sz="2000"/>
          </a:p>
        </p:txBody>
      </p:sp>
      <p:grpSp>
        <p:nvGrpSpPr>
          <p:cNvPr id="18" name="Group 17">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19" name="Rectangle 18">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927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034AB-C406-CC36-CC2D-8E53607A2A22}"/>
              </a:ext>
            </a:extLst>
          </p:cNvPr>
          <p:cNvSpPr>
            <a:spLocks noGrp="1"/>
          </p:cNvSpPr>
          <p:nvPr>
            <p:ph type="title"/>
          </p:nvPr>
        </p:nvSpPr>
        <p:spPr>
          <a:xfrm>
            <a:off x="640080" y="329184"/>
            <a:ext cx="6894576" cy="1783080"/>
          </a:xfrm>
        </p:spPr>
        <p:txBody>
          <a:bodyPr anchor="b">
            <a:normAutofit/>
          </a:bodyPr>
          <a:lstStyle/>
          <a:p>
            <a:pPr marL="0" indent="0">
              <a:buNone/>
            </a:pPr>
            <a:r>
              <a:rPr lang="en-US" sz="3000">
                <a:effectLst/>
              </a:rPr>
              <a:t>Collectively, with individuals, organizations, and coalitions focusing on the Six Pillars, we will stand the greatest chance of reaching the overall goal together.</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137E4D-A492-A16C-D00D-BAAD506E5CF8}"/>
              </a:ext>
            </a:extLst>
          </p:cNvPr>
          <p:cNvSpPr>
            <a:spLocks noGrp="1"/>
          </p:cNvSpPr>
          <p:nvPr>
            <p:ph idx="1"/>
          </p:nvPr>
        </p:nvSpPr>
        <p:spPr>
          <a:xfrm>
            <a:off x="640080" y="2706624"/>
            <a:ext cx="6894576" cy="3483864"/>
          </a:xfrm>
        </p:spPr>
        <p:txBody>
          <a:bodyPr>
            <a:normAutofit/>
          </a:bodyPr>
          <a:lstStyle/>
          <a:p>
            <a:pPr marL="0" indent="0">
              <a:buNone/>
            </a:pPr>
            <a:r>
              <a:rPr lang="en-US" sz="2200" b="1"/>
              <a:t>PreventTogether@gmail.com</a:t>
            </a:r>
            <a:endParaRPr lang="en-US" sz="2200" b="1">
              <a:ea typeface="Calibri" panose="020F0502020204030204" pitchFamily="34" charset="0"/>
              <a:cs typeface="Calibri" panose="020F0502020204030204" pitchFamily="34" charset="0"/>
            </a:endParaRPr>
          </a:p>
          <a:p>
            <a:pPr marL="0" indent="0">
              <a:buNone/>
            </a:pPr>
            <a:r>
              <a:rPr lang="en-US" sz="2200" b="1">
                <a:effectLst/>
                <a:ea typeface="Calibri" panose="020F0502020204030204" pitchFamily="34" charset="0"/>
                <a:cs typeface="Calibri" panose="020F0502020204030204" pitchFamily="34" charset="0"/>
              </a:rPr>
              <a:t>www.PreventTogether.org</a:t>
            </a:r>
          </a:p>
        </p:txBody>
      </p:sp>
      <p:pic>
        <p:nvPicPr>
          <p:cNvPr id="6" name="Picture 5">
            <a:extLst>
              <a:ext uri="{FF2B5EF4-FFF2-40B4-BE49-F238E27FC236}">
                <a16:creationId xmlns:a16="http://schemas.microsoft.com/office/drawing/2014/main" id="{324D4E3D-8207-5F49-6721-A95B9E0696F6}"/>
              </a:ext>
            </a:extLst>
          </p:cNvPr>
          <p:cNvPicPr>
            <a:picLocks noChangeAspect="1"/>
          </p:cNvPicPr>
          <p:nvPr/>
        </p:nvPicPr>
        <p:blipFill>
          <a:blip r:embed="rId3"/>
          <a:stretch>
            <a:fillRect/>
          </a:stretch>
        </p:blipFill>
        <p:spPr>
          <a:xfrm>
            <a:off x="8134266" y="329183"/>
            <a:ext cx="3473363" cy="3429969"/>
          </a:xfrm>
          <a:prstGeom prst="rect">
            <a:avLst/>
          </a:prstGeom>
        </p:spPr>
      </p:pic>
      <p:pic>
        <p:nvPicPr>
          <p:cNvPr id="4" name="Picture 3">
            <a:extLst>
              <a:ext uri="{FF2B5EF4-FFF2-40B4-BE49-F238E27FC236}">
                <a16:creationId xmlns:a16="http://schemas.microsoft.com/office/drawing/2014/main" id="{C405EFC7-8C5A-D115-18B0-8FD35CA68F4E}"/>
              </a:ext>
            </a:extLst>
          </p:cNvPr>
          <p:cNvPicPr>
            <a:picLocks noChangeAspect="1"/>
          </p:cNvPicPr>
          <p:nvPr/>
        </p:nvPicPr>
        <p:blipFill>
          <a:blip r:embed="rId4"/>
          <a:stretch>
            <a:fillRect/>
          </a:stretch>
        </p:blipFill>
        <p:spPr>
          <a:xfrm>
            <a:off x="7863840" y="4354760"/>
            <a:ext cx="3995928" cy="1625138"/>
          </a:xfrm>
          <a:prstGeom prst="rect">
            <a:avLst/>
          </a:prstGeom>
        </p:spPr>
      </p:pic>
    </p:spTree>
    <p:extLst>
      <p:ext uri="{BB962C8B-B14F-4D97-AF65-F5344CB8AC3E}">
        <p14:creationId xmlns:p14="http://schemas.microsoft.com/office/powerpoint/2010/main" val="9956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2A1C-A9A3-5409-585D-E30DDDC43AC7}"/>
              </a:ext>
            </a:extLst>
          </p:cNvPr>
          <p:cNvSpPr>
            <a:spLocks noGrp="1"/>
          </p:cNvSpPr>
          <p:nvPr>
            <p:ph type="title"/>
          </p:nvPr>
        </p:nvSpPr>
        <p:spPr/>
        <p:txBody>
          <a:bodyPr/>
          <a:lstStyle/>
          <a:p>
            <a:r>
              <a:rPr lang="en-US" dirty="0"/>
              <a:t> Todays workshop</a:t>
            </a:r>
          </a:p>
        </p:txBody>
      </p:sp>
      <p:sp>
        <p:nvSpPr>
          <p:cNvPr id="3" name="Content Placeholder 2">
            <a:extLst>
              <a:ext uri="{FF2B5EF4-FFF2-40B4-BE49-F238E27FC236}">
                <a16:creationId xmlns:a16="http://schemas.microsoft.com/office/drawing/2014/main" id="{60632179-4FD5-3036-C570-E2B22B2EDAB5}"/>
              </a:ext>
            </a:extLst>
          </p:cNvPr>
          <p:cNvSpPr>
            <a:spLocks noGrp="1"/>
          </p:cNvSpPr>
          <p:nvPr>
            <p:ph idx="1"/>
          </p:nvPr>
        </p:nvSpPr>
        <p:spPr/>
        <p:txBody>
          <a:bodyPr/>
          <a:lstStyle/>
          <a:p>
            <a:r>
              <a:rPr lang="en-US" dirty="0"/>
              <a:t>Present research findings on the efficacy of sex offender </a:t>
            </a:r>
            <a:r>
              <a:rPr lang="en-US" dirty="0" err="1"/>
              <a:t>refisgties</a:t>
            </a:r>
            <a:endParaRPr lang="en-US" dirty="0"/>
          </a:p>
          <a:p>
            <a:r>
              <a:rPr lang="en-US" dirty="0"/>
              <a:t>Present Current  Knowledge on Youth with Problematic Sexual Behaviors</a:t>
            </a:r>
          </a:p>
          <a:p>
            <a:r>
              <a:rPr lang="en-US" dirty="0"/>
              <a:t>  	Clinical, legal and policy perspectives</a:t>
            </a:r>
          </a:p>
          <a:p>
            <a:endParaRPr lang="en-US" dirty="0"/>
          </a:p>
          <a:p>
            <a:r>
              <a:rPr lang="en-US" dirty="0"/>
              <a:t>Calls to Action for Advocates</a:t>
            </a:r>
          </a:p>
        </p:txBody>
      </p:sp>
    </p:spTree>
    <p:extLst>
      <p:ext uri="{BB962C8B-B14F-4D97-AF65-F5344CB8AC3E}">
        <p14:creationId xmlns:p14="http://schemas.microsoft.com/office/powerpoint/2010/main" val="315023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678A-91C3-5E6D-EB7F-F0534CEF184C}"/>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6D779427-12B0-D1BA-CE61-7450F8C855EA}"/>
              </a:ext>
            </a:extLst>
          </p:cNvPr>
          <p:cNvSpPr>
            <a:spLocks noGrp="1"/>
          </p:cNvSpPr>
          <p:nvPr>
            <p:ph idx="1"/>
          </p:nvPr>
        </p:nvSpPr>
        <p:spPr/>
        <p:txBody>
          <a:bodyPr/>
          <a:lstStyle/>
          <a:p>
            <a:r>
              <a:rPr lang="en-US" dirty="0"/>
              <a:t>All data and research results presented in these slides are fully referenced  in the document “Issues in Brief: Removing youth from sex offender registries: promoting justice, safety and fairness” being shared today on paper, link  or QR code.</a:t>
            </a:r>
          </a:p>
          <a:p>
            <a:r>
              <a:rPr lang="en-US" dirty="0"/>
              <a:t>Please do not use or distribute these  slides without the accompanying Brief </a:t>
            </a:r>
          </a:p>
        </p:txBody>
      </p:sp>
    </p:spTree>
    <p:extLst>
      <p:ext uri="{BB962C8B-B14F-4D97-AF65-F5344CB8AC3E}">
        <p14:creationId xmlns:p14="http://schemas.microsoft.com/office/powerpoint/2010/main" val="104219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5FBA-A817-18FD-5133-181718D1901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01D2F17-A911-2442-0575-D940B515935A}"/>
              </a:ext>
            </a:extLst>
          </p:cNvPr>
          <p:cNvSpPr>
            <a:spLocks noGrp="1"/>
          </p:cNvSpPr>
          <p:nvPr>
            <p:ph idx="1"/>
          </p:nvPr>
        </p:nvSpPr>
        <p:spPr/>
        <p:txBody>
          <a:bodyPr>
            <a:normAutofit lnSpcReduction="10000"/>
          </a:bodyPr>
          <a:lstStyle/>
          <a:p>
            <a:r>
              <a:rPr lang="en-US" dirty="0"/>
              <a:t>Policy History</a:t>
            </a:r>
          </a:p>
          <a:p>
            <a:r>
              <a:rPr lang="en-US" dirty="0"/>
              <a:t>Current Science</a:t>
            </a:r>
          </a:p>
          <a:p>
            <a:r>
              <a:rPr lang="en-US" dirty="0"/>
              <a:t>   	</a:t>
            </a:r>
            <a:r>
              <a:rPr lang="en-US" sz="2400" dirty="0"/>
              <a:t>Unintended Consequences</a:t>
            </a:r>
          </a:p>
          <a:p>
            <a:pPr lvl="1"/>
            <a:r>
              <a:rPr lang="en-US" dirty="0"/>
              <a:t>Recidivism</a:t>
            </a:r>
          </a:p>
          <a:p>
            <a:pPr lvl="1"/>
            <a:r>
              <a:rPr lang="en-US" dirty="0"/>
              <a:t>Lack of utility of registries in general</a:t>
            </a:r>
          </a:p>
          <a:p>
            <a:r>
              <a:rPr lang="en-US" dirty="0"/>
              <a:t>Confounding Policy Issues</a:t>
            </a:r>
          </a:p>
          <a:p>
            <a:r>
              <a:rPr lang="en-US" dirty="0"/>
              <a:t>  Crime control theater – challenges in promoting changes </a:t>
            </a:r>
          </a:p>
          <a:p>
            <a:r>
              <a:rPr lang="en-US" dirty="0"/>
              <a:t>Advocacy</a:t>
            </a:r>
          </a:p>
          <a:p>
            <a:pPr lvl="1"/>
            <a:r>
              <a:rPr lang="en-US" dirty="0"/>
              <a:t>Early intervention – </a:t>
            </a:r>
          </a:p>
          <a:p>
            <a:pPr lvl="1"/>
            <a:r>
              <a:rPr lang="en-US" dirty="0"/>
              <a:t>Fair treatment as a juvenile vs being tried as an adult </a:t>
            </a:r>
          </a:p>
        </p:txBody>
      </p:sp>
    </p:spTree>
    <p:extLst>
      <p:ext uri="{BB962C8B-B14F-4D97-AF65-F5344CB8AC3E}">
        <p14:creationId xmlns:p14="http://schemas.microsoft.com/office/powerpoint/2010/main" val="284243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FBA3-BF3A-5572-0459-5EC6A9E9960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9C600C7-3E21-384C-C06B-9E87A1F6691B}"/>
              </a:ext>
            </a:extLst>
          </p:cNvPr>
          <p:cNvSpPr>
            <a:spLocks noGrp="1"/>
          </p:cNvSpPr>
          <p:nvPr>
            <p:ph idx="1"/>
          </p:nvPr>
        </p:nvSpPr>
        <p:spPr/>
        <p:txBody>
          <a:bodyPr/>
          <a:lstStyle/>
          <a:p>
            <a:pPr marL="0" marR="0">
              <a:lnSpc>
                <a:spcPct val="115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There are currently more than 200,000 people [in the United States] who are listed on sex offender registries for life, for acts they committed when they were children (Juvenile Law Center, 2023). Their offenses often include acts such as simulating intercourse with similar-age siblings or peers, sexual exploration with younger children, or consensual sexual contact with another youth.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“Annual costs to governments for managing youthful offenders are estimated to “range from $10 million to $100 million per year”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Belzer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2015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p.6</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This is a relatively small proportion of the total costs.  Social costs increase this number by at least ten-fold.  Further, direct costs passed on to youth and their families range from hundreds to thousands of dollars per year and may lead to incarceration of the youth when impoverished families cannot meet these obligations (Human Rights Watch 2013). </a:t>
            </a:r>
            <a:r>
              <a:rPr lang="en-US" sz="1800" b="1" kern="100" dirty="0">
                <a:solidFill>
                  <a:srgbClr val="C0504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435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03A32-06C1-C8C1-9368-24E1D5271161}"/>
              </a:ext>
            </a:extLst>
          </p:cNvPr>
          <p:cNvSpPr>
            <a:spLocks noGrp="1"/>
          </p:cNvSpPr>
          <p:nvPr>
            <p:ph type="title"/>
          </p:nvPr>
        </p:nvSpPr>
        <p:spPr>
          <a:xfrm>
            <a:off x="1136397" y="502020"/>
            <a:ext cx="5323715" cy="1642970"/>
          </a:xfrm>
        </p:spPr>
        <p:txBody>
          <a:bodyPr anchor="b">
            <a:normAutofit/>
          </a:bodyPr>
          <a:lstStyle/>
          <a:p>
            <a:r>
              <a:rPr lang="en-US" sz="4000"/>
              <a:t>An International Spotlight</a:t>
            </a:r>
          </a:p>
        </p:txBody>
      </p:sp>
      <p:sp>
        <p:nvSpPr>
          <p:cNvPr id="3" name="Content Placeholder 2">
            <a:extLst>
              <a:ext uri="{FF2B5EF4-FFF2-40B4-BE49-F238E27FC236}">
                <a16:creationId xmlns:a16="http://schemas.microsoft.com/office/drawing/2014/main" id="{160D57EE-F739-3712-2126-FB4BC91CC744}"/>
              </a:ext>
            </a:extLst>
          </p:cNvPr>
          <p:cNvSpPr>
            <a:spLocks noGrp="1"/>
          </p:cNvSpPr>
          <p:nvPr>
            <p:ph idx="1"/>
          </p:nvPr>
        </p:nvSpPr>
        <p:spPr>
          <a:xfrm>
            <a:off x="1144923" y="2405894"/>
            <a:ext cx="5315189" cy="3535083"/>
          </a:xfrm>
        </p:spPr>
        <p:txBody>
          <a:bodyPr anchor="t">
            <a:normAutofit/>
          </a:bodyPr>
          <a:lstStyle/>
          <a:p>
            <a:r>
              <a:rPr lang="en-US" sz="2000" b="0" i="0" kern="100" dirty="0">
                <a:effectLst/>
                <a:latin typeface="Times New Roman" panose="02020603050405020304" pitchFamily="18" charset="0"/>
                <a:ea typeface="Calibri" panose="020F0502020204030204" pitchFamily="34" charset="0"/>
                <a:cs typeface="Times New Roman" panose="02020603050405020304" pitchFamily="18" charset="0"/>
              </a:rPr>
              <a:t>The international advocacy organization, Human Rights Watch claims that under human rights law, youth should be treated in ways that are appropriate for their age, their capacity for rehabilitation, and that respect their rights to family unity, to education, and to be protected from violence (Human Rights Watch, 2013). </a:t>
            </a:r>
          </a:p>
          <a:p>
            <a:r>
              <a:rPr lang="en-US" sz="2000" b="0" i="0" kern="100" dirty="0">
                <a:effectLst/>
                <a:latin typeface="Times New Roman" panose="02020603050405020304" pitchFamily="18" charset="0"/>
                <a:ea typeface="Calibri" panose="020F0502020204030204" pitchFamily="34" charset="0"/>
                <a:cs typeface="Times New Roman" panose="02020603050405020304" pitchFamily="18" charset="0"/>
              </a:rPr>
              <a:t>Registration and notification do just the opposite.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17"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BAC1598-972F-8848-07FA-80456A19A71C}"/>
              </a:ext>
            </a:extLst>
          </p:cNvPr>
          <p:cNvPicPr>
            <a:picLocks noChangeAspect="1"/>
          </p:cNvPicPr>
          <p:nvPr/>
        </p:nvPicPr>
        <p:blipFill>
          <a:blip r:embed="rId2"/>
          <a:stretch>
            <a:fillRect/>
          </a:stretch>
        </p:blipFill>
        <p:spPr>
          <a:xfrm>
            <a:off x="7157898" y="909081"/>
            <a:ext cx="4006667" cy="5071731"/>
          </a:xfrm>
          <a:prstGeom prst="rect">
            <a:avLst/>
          </a:prstGeom>
        </p:spPr>
      </p:pic>
    </p:spTree>
    <p:extLst>
      <p:ext uri="{BB962C8B-B14F-4D97-AF65-F5344CB8AC3E}">
        <p14:creationId xmlns:p14="http://schemas.microsoft.com/office/powerpoint/2010/main" val="162936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240B-E1F3-C2C2-02C4-33452A31C6C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Policy History – How did we get here?</a:t>
            </a:r>
          </a:p>
        </p:txBody>
      </p:sp>
      <p:sp>
        <p:nvSpPr>
          <p:cNvPr id="3" name="Content Placeholder 2">
            <a:extLst>
              <a:ext uri="{FF2B5EF4-FFF2-40B4-BE49-F238E27FC236}">
                <a16:creationId xmlns:a16="http://schemas.microsoft.com/office/drawing/2014/main" id="{975E237A-94E3-6E04-3FB7-E864DE48956B}"/>
              </a:ext>
            </a:extLst>
          </p:cNvPr>
          <p:cNvSpPr>
            <a:spLocks noGrp="1"/>
          </p:cNvSpPr>
          <p:nvPr>
            <p:ph idx="1"/>
          </p:nvPr>
        </p:nvSpPr>
        <p:spPr>
          <a:xfrm>
            <a:off x="4810259" y="649480"/>
            <a:ext cx="6555347" cy="5546047"/>
          </a:xfrm>
        </p:spPr>
        <p:txBody>
          <a:bodyPr anchor="ctr">
            <a:normAutofit/>
          </a:bodyPr>
          <a:lstStyle/>
          <a:p>
            <a:r>
              <a:rPr lang="en-US" sz="1600">
                <a:effectLst/>
                <a:latin typeface="Times New Roman" panose="02020603050405020304" pitchFamily="18" charset="0"/>
                <a:ea typeface="Calibri" panose="020F0502020204030204" pitchFamily="34" charset="0"/>
              </a:rPr>
              <a:t>Nearly a century ago, sex offender registries were created as a tool to help law enforcement identify potential suspects when a sex crime occurred</a:t>
            </a:r>
          </a:p>
          <a:p>
            <a:r>
              <a:rPr lang="en-US" sz="1600" kern="100">
                <a:effectLst/>
                <a:latin typeface="Times New Roman" panose="02020603050405020304" pitchFamily="18" charset="0"/>
                <a:ea typeface="Calibri" panose="020F0502020204030204" pitchFamily="34" charset="0"/>
                <a:cs typeface="Times New Roman" panose="02020603050405020304" pitchFamily="18" charset="0"/>
              </a:rPr>
              <a:t>After the tragic and highly publicized murders of two children, Adam Walsh and Megan Kanka, by sex offenders in the 1990s, many states created sexual offender registries and made community notification and publication of information from these registries the norm.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1600">
                <a:effectLst/>
                <a:latin typeface="Times New Roman" panose="02020603050405020304" pitchFamily="18" charset="0"/>
                <a:ea typeface="Calibri" panose="020F0502020204030204" pitchFamily="34" charset="0"/>
              </a:rPr>
              <a:t>In July 2006, President Bush signed the Adam Walsh Child Protection and Safety Act into federal law, mandating that all states create and maintain sexual offender  registries. </a:t>
            </a:r>
          </a:p>
          <a:p>
            <a:pPr marL="0" marR="0">
              <a:spcBef>
                <a:spcPts val="0"/>
              </a:spcBef>
              <a:spcAft>
                <a:spcPts val="0"/>
              </a:spcAft>
            </a:pPr>
            <a:r>
              <a:rPr lang="en-US" sz="1600">
                <a:latin typeface="Times New Roman" panose="02020603050405020304" pitchFamily="18" charset="0"/>
              </a:rPr>
              <a:t>The federal Adam Walsh Act has seven major components, referred to as Titles. Title I of the Adam Walsh Act, the Sex Offender Registration and Notification Act (SORNA), listed a comprehensive set of minimum standards to regulate sex offender registration and notification. These were to be implemented in each state by July 27, 2009. A state’s failure to substantially comply with the law could result in a 10% reduction in funding to that state under the Byrne Justice Assistance Grant. </a:t>
            </a:r>
          </a:p>
          <a:p>
            <a:pPr marL="0">
              <a:spcBef>
                <a:spcPts val="0"/>
              </a:spcBef>
            </a:pPr>
            <a:r>
              <a:rPr lang="en-US" sz="1600">
                <a:latin typeface="Times New Roman" panose="02020603050405020304" pitchFamily="18" charset="0"/>
              </a:rPr>
              <a:t> </a:t>
            </a:r>
            <a:r>
              <a:rPr lang="en-US" sz="1600">
                <a:effectLst/>
                <a:latin typeface="Times New Roman" panose="02020603050405020304" pitchFamily="18" charset="0"/>
                <a:ea typeface="Calibri" panose="020F0502020204030204" pitchFamily="34" charset="0"/>
              </a:rPr>
              <a:t>A key provision of the Adam Walsh Act required, by 2011, the inclusion of  youth in registration and community </a:t>
            </a:r>
            <a:r>
              <a:rPr lang="en-US" sz="1600" kern="100">
                <a:effectLst/>
                <a:latin typeface="Times New Roman" panose="02020603050405020304" pitchFamily="18" charset="0"/>
                <a:ea typeface="Calibri" panose="020F0502020204030204" pitchFamily="34" charset="0"/>
                <a:cs typeface="Times New Roman" panose="02020603050405020304" pitchFamily="18" charset="0"/>
              </a:rPr>
              <a:t>community notification activities. Youth who committed an offense after their 14th birthday, and who were adjudicated delinquent for a crime comparable to or more severe than aggravated sexual abuse as defined in federal law (Sexual Abuse Act of 1986) were to be included on the registry (Caldwell et al., 2008).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a:latin typeface="Times New Roman" panose="02020603050405020304" pitchFamily="18" charset="0"/>
            </a:endParaRPr>
          </a:p>
          <a:p>
            <a:endParaRPr lang="en-US" sz="1600"/>
          </a:p>
        </p:txBody>
      </p:sp>
    </p:spTree>
    <p:extLst>
      <p:ext uri="{BB962C8B-B14F-4D97-AF65-F5344CB8AC3E}">
        <p14:creationId xmlns:p14="http://schemas.microsoft.com/office/powerpoint/2010/main" val="253613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8D1F1-A487-C92A-76B1-E29DFE1405F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SORNA</a:t>
            </a:r>
          </a:p>
        </p:txBody>
      </p:sp>
      <p:sp>
        <p:nvSpPr>
          <p:cNvPr id="3" name="Content Placeholder 2">
            <a:extLst>
              <a:ext uri="{FF2B5EF4-FFF2-40B4-BE49-F238E27FC236}">
                <a16:creationId xmlns:a16="http://schemas.microsoft.com/office/drawing/2014/main" id="{771B6648-D9DD-FF35-4553-46A2B8BFCFB8}"/>
              </a:ext>
            </a:extLst>
          </p:cNvPr>
          <p:cNvSpPr>
            <a:spLocks noGrp="1"/>
          </p:cNvSpPr>
          <p:nvPr>
            <p:ph idx="1"/>
          </p:nvPr>
        </p:nvSpPr>
        <p:spPr>
          <a:xfrm>
            <a:off x="1371599" y="2318197"/>
            <a:ext cx="9724031" cy="3683358"/>
          </a:xfrm>
        </p:spPr>
        <p:txBody>
          <a:bodyPr anchor="ctr">
            <a:normAutofit/>
          </a:bodyPr>
          <a:lstStyle/>
          <a:p>
            <a:pPr marL="0" marR="0">
              <a:spcBef>
                <a:spcPts val="0"/>
              </a:spcBef>
              <a:spcAft>
                <a:spcPts val="0"/>
              </a:spcAft>
            </a:pPr>
            <a:r>
              <a:rPr lang="en-US" sz="2000">
                <a:latin typeface="Times New Roman" panose="02020603050405020304" pitchFamily="18" charset="0"/>
              </a:rPr>
              <a:t>The federal Adam Walsh Act has seven major Titles. Title I of the Adam Walsh Act, the Sex Offender Registration and Notification Act (SORNA), listed a comprehensive set of minimum standards to regulate sex offender registration and notification. These were to be implemented in each state by July 27, 2009. A state’s failure to substantially comply with the law could result in a 10% reduction in funding to that state under the Byrne Justice Assistance Grant. </a:t>
            </a:r>
          </a:p>
          <a:p>
            <a:pPr marL="0">
              <a:spcBef>
                <a:spcPts val="0"/>
              </a:spcBef>
            </a:pPr>
            <a:r>
              <a:rPr lang="en-US" sz="2000">
                <a:highlight>
                  <a:srgbClr val="FFFF00"/>
                </a:highlight>
                <a:latin typeface="Times New Roman" panose="02020603050405020304" pitchFamily="18" charset="0"/>
              </a:rPr>
              <a:t> </a:t>
            </a:r>
            <a:r>
              <a:rPr lang="en-US" sz="2000">
                <a:effectLst/>
                <a:highlight>
                  <a:srgbClr val="FFFF00"/>
                </a:highlight>
                <a:latin typeface="Times New Roman" panose="02020603050405020304" pitchFamily="18" charset="0"/>
                <a:ea typeface="Calibri" panose="020F0502020204030204" pitchFamily="34" charset="0"/>
              </a:rPr>
              <a:t>A key provision of the Adam Walsh Act required, by 2011, the inclusion of  youth in registration and community </a:t>
            </a:r>
            <a:r>
              <a:rPr lang="en-US" sz="2000" kern="1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notification activities. </a:t>
            </a: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Youth who committed an offense after their 14th birthday, and who were adjudicated delinquent for a crime comparable to or more severe than aggravated sexual abuse as defined in federal law (Sexual Abuse Act of 1986) were to be included on the registry (Caldwell et al., 2008).</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18958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5F4E8-23A9-4CC2-9C19-B4EA77E6E5DC}"/>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About the  Workshop</a:t>
            </a:r>
          </a:p>
        </p:txBody>
      </p:sp>
      <p:sp>
        <p:nvSpPr>
          <p:cNvPr id="6" name="TextBox 5">
            <a:extLst>
              <a:ext uri="{FF2B5EF4-FFF2-40B4-BE49-F238E27FC236}">
                <a16:creationId xmlns:a16="http://schemas.microsoft.com/office/drawing/2014/main" id="{B57C5BC3-EA6F-B49B-8075-999E042B26AF}"/>
              </a:ext>
            </a:extLst>
          </p:cNvPr>
          <p:cNvSpPr txBox="1"/>
          <p:nvPr/>
        </p:nvSpPr>
        <p:spPr>
          <a:xfrm>
            <a:off x="836680" y="2405067"/>
            <a:ext cx="6002110" cy="3729034"/>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800" b="0" i="0" dirty="0">
                <a:effectLst/>
              </a:rPr>
              <a:t>We will review the research on juveniles who act out sexually from </a:t>
            </a:r>
            <a:r>
              <a:rPr lang="en-US" sz="2800" b="0" i="1" dirty="0">
                <a:effectLst/>
              </a:rPr>
              <a:t>clinical, legal and policy </a:t>
            </a:r>
            <a:r>
              <a:rPr lang="en-US" sz="2800" b="0" i="0" dirty="0">
                <a:effectLst/>
              </a:rPr>
              <a:t>perspectives. </a:t>
            </a:r>
            <a:endParaRPr lang="en-US" sz="2800" dirty="0"/>
          </a:p>
          <a:p>
            <a:pPr marL="342900" indent="-342900">
              <a:lnSpc>
                <a:spcPct val="90000"/>
              </a:lnSpc>
              <a:spcAft>
                <a:spcPts val="600"/>
              </a:spcAft>
              <a:buFont typeface="Arial" panose="020B0604020202020204" pitchFamily="34" charset="0"/>
              <a:buChar char="•"/>
            </a:pPr>
            <a:r>
              <a:rPr lang="en-US" sz="2800" b="0" i="0" dirty="0">
                <a:effectLst/>
              </a:rPr>
              <a:t>We will introduce the public policy concept of ‘crime control theater’: laws with no demonstratable effect that are too popular with the public to repeal. </a:t>
            </a:r>
          </a:p>
          <a:p>
            <a:pPr marL="342900" indent="-342900">
              <a:lnSpc>
                <a:spcPct val="90000"/>
              </a:lnSpc>
              <a:spcAft>
                <a:spcPts val="600"/>
              </a:spcAft>
              <a:buFont typeface="Arial" panose="020B0604020202020204" pitchFamily="34" charset="0"/>
              <a:buChar char="•"/>
            </a:pPr>
            <a:r>
              <a:rPr lang="en-US" sz="2800" dirty="0"/>
              <a:t>We will offer specific </a:t>
            </a:r>
            <a:r>
              <a:rPr lang="en-US" sz="2800" i="1" dirty="0"/>
              <a:t>calls to action </a:t>
            </a:r>
            <a:r>
              <a:rPr lang="en-US" sz="2800" dirty="0"/>
              <a:t> for advocates</a:t>
            </a:r>
            <a:endParaRPr lang="en-US" sz="2800" b="0" i="0" dirty="0">
              <a:effectLst/>
            </a:endParaRPr>
          </a:p>
          <a:p>
            <a:pPr marL="342900" indent="-342900">
              <a:lnSpc>
                <a:spcPct val="90000"/>
              </a:lnSpc>
              <a:spcAft>
                <a:spcPts val="600"/>
              </a:spcAft>
              <a:buFont typeface="Arial" panose="020B0604020202020204" pitchFamily="34" charset="0"/>
              <a:buChar char="•"/>
            </a:pPr>
            <a:endParaRPr lang="en-US" sz="2800" b="0" i="0" dirty="0">
              <a:effectLst/>
            </a:endParaRPr>
          </a:p>
          <a:p>
            <a:pPr>
              <a:lnSpc>
                <a:spcPct val="90000"/>
              </a:lnSpc>
              <a:spcAft>
                <a:spcPts val="600"/>
              </a:spcAft>
            </a:pPr>
            <a:endParaRPr lang="en-US" sz="2800" dirty="0"/>
          </a:p>
        </p:txBody>
      </p:sp>
      <p:pic>
        <p:nvPicPr>
          <p:cNvPr id="5" name="Content Placeholder 4">
            <a:extLst>
              <a:ext uri="{FF2B5EF4-FFF2-40B4-BE49-F238E27FC236}">
                <a16:creationId xmlns:a16="http://schemas.microsoft.com/office/drawing/2014/main" id="{C2DACC9C-7F5A-19E7-E4F9-3CB859BFBF2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5" r="4870"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1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986BB-F4AC-D30D-0658-7A3E79F9B1DA}"/>
              </a:ext>
            </a:extLst>
          </p:cNvPr>
          <p:cNvSpPr>
            <a:spLocks noGrp="1"/>
          </p:cNvSpPr>
          <p:nvPr>
            <p:ph type="title"/>
          </p:nvPr>
        </p:nvSpPr>
        <p:spPr>
          <a:xfrm>
            <a:off x="1136397" y="727114"/>
            <a:ext cx="7923627" cy="473726"/>
          </a:xfrm>
        </p:spPr>
        <p:txBody>
          <a:bodyPr anchor="b">
            <a:normAutofit fontScale="90000"/>
          </a:bodyPr>
          <a:lstStyle/>
          <a:p>
            <a:r>
              <a:rPr lang="en-US" sz="4000" dirty="0"/>
              <a:t>Strategic Environment 1990’s: </a:t>
            </a:r>
            <a:br>
              <a:rPr lang="en-US" sz="4000" dirty="0"/>
            </a:br>
            <a:r>
              <a:rPr lang="en-US" sz="4000" dirty="0"/>
              <a:t>The Myth of the ‘</a:t>
            </a:r>
            <a:r>
              <a:rPr lang="en-US" sz="4000" dirty="0" err="1"/>
              <a:t>Superpredator</a:t>
            </a:r>
            <a:r>
              <a:rPr lang="en-US" sz="4000" dirty="0"/>
              <a:t>’ </a:t>
            </a:r>
          </a:p>
        </p:txBody>
      </p:sp>
      <p:sp>
        <p:nvSpPr>
          <p:cNvPr id="3" name="Content Placeholder 2">
            <a:extLst>
              <a:ext uri="{FF2B5EF4-FFF2-40B4-BE49-F238E27FC236}">
                <a16:creationId xmlns:a16="http://schemas.microsoft.com/office/drawing/2014/main" id="{778E371D-4F3C-EE77-619C-6E98316CA843}"/>
              </a:ext>
            </a:extLst>
          </p:cNvPr>
          <p:cNvSpPr>
            <a:spLocks noGrp="1"/>
          </p:cNvSpPr>
          <p:nvPr>
            <p:ph idx="1"/>
          </p:nvPr>
        </p:nvSpPr>
        <p:spPr>
          <a:xfrm>
            <a:off x="197963" y="1322024"/>
            <a:ext cx="6262149" cy="5078343"/>
          </a:xfrm>
        </p:spPr>
        <p:txBody>
          <a:bodyPr anchor="t">
            <a:normAutofit fontScale="77500" lnSpcReduction="20000"/>
          </a:bodyPr>
          <a:lstStyle/>
          <a:p>
            <a:r>
              <a:rPr lang="en-US" sz="1800" dirty="0">
                <a:effectLst/>
                <a:latin typeface="Times New Roman" panose="02020603050405020304" pitchFamily="18" charset="0"/>
                <a:ea typeface="Calibri" panose="020F0502020204030204" pitchFamily="34" charset="0"/>
              </a:rPr>
              <a:t>This federal mandate coincided with an increase in youth crime at the same time that some of the key provisions of the juvenile justice system, developed in the </a:t>
            </a:r>
            <a:r>
              <a:rPr lang="en-US" sz="1800" dirty="0" err="1">
                <a:effectLst/>
                <a:latin typeface="Times New Roman" panose="02020603050405020304" pitchFamily="18" charset="0"/>
                <a:ea typeface="Calibri" panose="020F0502020204030204" pitchFamily="34" charset="0"/>
              </a:rPr>
              <a:t>1950’s</a:t>
            </a:r>
            <a:r>
              <a:rPr lang="en-US" sz="1800" dirty="0">
                <a:effectLst/>
                <a:latin typeface="Times New Roman" panose="02020603050405020304" pitchFamily="18" charset="0"/>
                <a:ea typeface="Calibri" panose="020F0502020204030204" pitchFamily="34" charset="0"/>
              </a:rPr>
              <a:t> and </a:t>
            </a:r>
            <a:r>
              <a:rPr lang="en-US" sz="1800" dirty="0" err="1">
                <a:effectLst/>
                <a:latin typeface="Times New Roman" panose="02020603050405020304" pitchFamily="18" charset="0"/>
                <a:ea typeface="Calibri" panose="020F0502020204030204" pitchFamily="34" charset="0"/>
              </a:rPr>
              <a:t>1960’s</a:t>
            </a:r>
            <a:r>
              <a:rPr lang="en-US" sz="1800" dirty="0">
                <a:effectLst/>
                <a:latin typeface="Times New Roman" panose="02020603050405020304" pitchFamily="18" charset="0"/>
                <a:ea typeface="Calibri" panose="020F0502020204030204" pitchFamily="34" charset="0"/>
              </a:rPr>
              <a:t>, were being rescinded. Together, this set the stage for youth with problematic sexual behaviors to be swept up in the same net as violent sex offenders</a:t>
            </a:r>
          </a:p>
          <a:p>
            <a:r>
              <a:rPr lang="en-US" sz="1800" dirty="0">
                <a:latin typeface="Times New Roman" panose="02020603050405020304" pitchFamily="18" charset="0"/>
              </a:rPr>
              <a:t>The ‘super predator’ myth:  The term was coined in 1995 after a criminologist extrapolated from a study in Philadelphia  that showed that 6% of the kids  known to the juvenile justice system accounted  for more than half of the serious crimes.</a:t>
            </a:r>
          </a:p>
          <a:p>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 Just from looking at data,  without interviewing one child or their families he ….</a:t>
            </a:r>
          </a:p>
          <a:p>
            <a:r>
              <a:rPr lang="en-US" sz="1800" dirty="0">
                <a:latin typeface="PublicoText"/>
              </a:rPr>
              <a:t>‘</a:t>
            </a:r>
            <a:r>
              <a:rPr lang="en-US" sz="1800" b="0" i="0" dirty="0">
                <a:effectLst/>
                <a:latin typeface="PublicoText"/>
              </a:rPr>
              <a:t>He blamed these chronic offenders on “moral poverty … the poverty of being without loving, capable, responsible adults who teach you right from wrong.”</a:t>
            </a:r>
          </a:p>
          <a:p>
            <a:r>
              <a:rPr lang="en-US" sz="1800" b="0" i="0" dirty="0" err="1">
                <a:effectLst/>
                <a:latin typeface="PublicoText"/>
              </a:rPr>
              <a:t>DiIulio</a:t>
            </a:r>
            <a:r>
              <a:rPr lang="en-US" sz="1800" b="0" i="0" dirty="0">
                <a:effectLst/>
                <a:latin typeface="PublicoText"/>
              </a:rPr>
              <a:t> warned that by the year 2000 an additional 30,000 young “murderers, rapists, and muggers” would be roaming America’s streets, sowing mayhem. “They place zero value on the lives of their victims, whom they reflexively dehumanize as just so much worthless ‘white trash,’" he wrote. ‘  </a:t>
            </a:r>
          </a:p>
          <a:p>
            <a:endParaRPr lang="en-US" sz="800" dirty="0">
              <a:latin typeface="PublicoText"/>
            </a:endParaRPr>
          </a:p>
          <a:p>
            <a:endParaRPr lang="en-US" sz="800" b="0" i="0" dirty="0">
              <a:effectLst/>
              <a:latin typeface="PublicoText"/>
            </a:endParaRPr>
          </a:p>
          <a:p>
            <a:r>
              <a:rPr lang="en-US" sz="1400" dirty="0">
                <a:highlight>
                  <a:srgbClr val="FFFF00"/>
                </a:highlight>
                <a:hlinkClick r:id="rId2"/>
              </a:rPr>
              <a:t>Analysis: How the media created a '</a:t>
            </a:r>
            <a:r>
              <a:rPr lang="en-US" sz="1400" dirty="0" err="1">
                <a:highlight>
                  <a:srgbClr val="FFFF00"/>
                </a:highlight>
                <a:hlinkClick r:id="rId2"/>
              </a:rPr>
              <a:t>superpredator</a:t>
            </a:r>
            <a:r>
              <a:rPr lang="en-US" sz="1400" dirty="0">
                <a:highlight>
                  <a:srgbClr val="FFFF00"/>
                </a:highlight>
                <a:hlinkClick r:id="rId2"/>
              </a:rPr>
              <a:t>' myth that harmed a generation of Black youth (nbcnews.com)</a:t>
            </a:r>
            <a:r>
              <a:rPr lang="en-US" sz="1400" dirty="0">
                <a:highlight>
                  <a:srgbClr val="FFFF00"/>
                </a:highlight>
                <a:latin typeface="PublicoText"/>
              </a:rPr>
              <a:t>  Read this NBC news analysis!</a:t>
            </a:r>
          </a:p>
          <a:p>
            <a:r>
              <a:rPr lang="en-US" sz="1400" b="0" i="0" dirty="0">
                <a:effectLst/>
                <a:highlight>
                  <a:srgbClr val="FFFF00"/>
                </a:highlight>
                <a:latin typeface="PublicoText"/>
              </a:rPr>
              <a:t>https://www.nbcnews.com/news/us-news/analysis-how-media-created-superpredator-myth-harmed-generation-black-youth-n1248101</a:t>
            </a:r>
          </a:p>
          <a:p>
            <a:endParaRPr lang="en-US" sz="800" dirty="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A juvenile detention center yard, with fences and wire, overlayed with orange text that reads: 'Superpredators' Arrive, and \&quot;Teen Crime Time Bomb Set to Explode\&quot;">
            <a:extLst>
              <a:ext uri="{FF2B5EF4-FFF2-40B4-BE49-F238E27FC236}">
                <a16:creationId xmlns:a16="http://schemas.microsoft.com/office/drawing/2014/main" id="{C342C2D9-80F9-65A1-3C71-1950F6B52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2402314"/>
            <a:ext cx="4170530" cy="208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2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rPr>
              <a:t>Strategic Environment: The neutered 90’s</a:t>
            </a:r>
          </a:p>
        </p:txBody>
      </p:sp>
      <p:sp>
        <p:nvSpPr>
          <p:cNvPr id="4" name="Footer Placeholder 3"/>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a:solidFill>
                  <a:srgbClr val="FFFFFF"/>
                </a:solidFill>
              </a:rPr>
              <a:t>Dr. Janet Rosenzweig   www.SexWiseParent.com</a:t>
            </a:r>
          </a:p>
        </p:txBody>
      </p:sp>
      <p:sp>
        <p:nvSpPr>
          <p:cNvPr id="3" name="Content Placeholder 2"/>
          <p:cNvSpPr>
            <a:spLocks noGrp="1"/>
          </p:cNvSpPr>
          <p:nvPr>
            <p:ph idx="1"/>
          </p:nvPr>
        </p:nvSpPr>
        <p:spPr>
          <a:xfrm>
            <a:off x="1371599" y="2318197"/>
            <a:ext cx="9724031" cy="3683358"/>
          </a:xfrm>
        </p:spPr>
        <p:txBody>
          <a:bodyPr anchor="ctr">
            <a:normAutofit/>
          </a:bodyPr>
          <a:lstStyle/>
          <a:p>
            <a:r>
              <a:rPr lang="en-US" sz="1900"/>
              <a:t>Megan's Laws  NJ, 1994 (first)  federal 1996</a:t>
            </a:r>
          </a:p>
          <a:p>
            <a:pPr lvl="1"/>
            <a:r>
              <a:rPr lang="en-US" sz="1900"/>
              <a:t>Sex abuse prevention became checking registries</a:t>
            </a:r>
          </a:p>
          <a:p>
            <a:pPr lvl="1"/>
            <a:r>
              <a:rPr lang="en-US" sz="1900"/>
              <a:t>Adults were concerned about being falsely accused by a child or parent</a:t>
            </a:r>
          </a:p>
          <a:p>
            <a:r>
              <a:rPr lang="en-US" sz="1900"/>
              <a:t>Abstinence only education funding 1996</a:t>
            </a:r>
          </a:p>
          <a:p>
            <a:pPr lvl="1"/>
            <a:r>
              <a:rPr lang="en-US" sz="1900"/>
              <a:t>Limited topics to be presented in classes</a:t>
            </a:r>
          </a:p>
          <a:p>
            <a:r>
              <a:rPr lang="en-US" sz="1900"/>
              <a:t>Jocelyn Elders 1994</a:t>
            </a:r>
          </a:p>
          <a:p>
            <a:pPr>
              <a:buNone/>
            </a:pPr>
            <a:r>
              <a:rPr lang="en-US" sz="1900"/>
              <a:t>    </a:t>
            </a:r>
            <a:r>
              <a:rPr lang="en-US" sz="1900" i="1"/>
              <a:t>Dr. Joycelyn Elders, the highly qualified US Surgeon General was forced to resign after replying to a specific question at a World Aids Day conference asking if she "thought that masturbation could serve as a useful tool to help discourage school children from becoming sexually active too early" by saying: "With regard to masturbation, I think that is something that is part of human sexuality and a part of something that perhaps should be taught".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86834" y="1153572"/>
            <a:ext cx="3200400" cy="4461163"/>
          </a:xfrm>
        </p:spPr>
        <p:txBody>
          <a:bodyPr>
            <a:normAutofit/>
          </a:bodyPr>
          <a:lstStyle/>
          <a:p>
            <a:r>
              <a:rPr lang="en-US">
                <a:solidFill>
                  <a:srgbClr val="FFFFFF"/>
                </a:solidFill>
              </a:rPr>
              <a:t>Jocelyn Elders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idx="1"/>
          </p:nvPr>
        </p:nvSpPr>
        <p:spPr>
          <a:xfrm>
            <a:off x="4447308" y="591344"/>
            <a:ext cx="6906491" cy="5585619"/>
          </a:xfrm>
        </p:spPr>
        <p:txBody>
          <a:bodyPr anchor="ctr">
            <a:normAutofit/>
          </a:bodyPr>
          <a:lstStyle/>
          <a:p>
            <a:r>
              <a:rPr lang="en-US" sz="2400"/>
              <a:t>1994 Dr. Joycelyn Elders, U.S. Surgeon General, was forced to resign after replying to a specific question at a World AIDS Day conference.</a:t>
            </a:r>
          </a:p>
          <a:p>
            <a:r>
              <a:rPr lang="en-US" sz="2400"/>
              <a:t> When asked if she “thought that masturbation could serve as a useful tool to help discourage school children from becoming sexually active too early” she stated, “With regard to masturbation, I think that is something that is part of human sexuality and a part of something that perhaps should be taught.” </a:t>
            </a:r>
          </a:p>
          <a:p>
            <a:r>
              <a:rPr lang="en-US" sz="2400"/>
              <a:t>Foes of Elders’ superior, President Bill Clinton, repeated this one sentence out of context, seeking to paint a dedicated public health official as a pervert who wanted curricula on how to masturbate taught in grade schools.  </a:t>
            </a:r>
          </a:p>
          <a:p>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Restricted Sex Ed</a:t>
            </a:r>
          </a:p>
        </p:txBody>
      </p:sp>
      <p:sp>
        <p:nvSpPr>
          <p:cNvPr id="3" name="Footer Placeholder 2"/>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Dr. Janet Rosenzweig   www.SexWiseParent.com</a:t>
            </a:r>
          </a:p>
        </p:txBody>
      </p:sp>
      <p:sp>
        <p:nvSpPr>
          <p:cNvPr id="2" name="Content Placeholder 1"/>
          <p:cNvSpPr>
            <a:spLocks noGrp="1"/>
          </p:cNvSpPr>
          <p:nvPr>
            <p:ph idx="1"/>
          </p:nvPr>
        </p:nvSpPr>
        <p:spPr>
          <a:xfrm>
            <a:off x="4810259" y="649480"/>
            <a:ext cx="6555347" cy="5546047"/>
          </a:xfrm>
        </p:spPr>
        <p:txBody>
          <a:bodyPr anchor="ctr">
            <a:normAutofit/>
          </a:bodyPr>
          <a:lstStyle/>
          <a:p>
            <a:pPr>
              <a:buNone/>
            </a:pPr>
            <a:r>
              <a:rPr lang="en-US" sz="2000"/>
              <a:t>Abstinence only education: </a:t>
            </a:r>
          </a:p>
          <a:p>
            <a:pPr>
              <a:buNone/>
            </a:pPr>
            <a:r>
              <a:rPr lang="en-US" sz="2000"/>
              <a:t>		limited finding 1982</a:t>
            </a:r>
          </a:p>
          <a:p>
            <a:pPr>
              <a:buNone/>
            </a:pPr>
            <a:r>
              <a:rPr lang="en-US" sz="2000"/>
              <a:t>		massive infusion, 1996</a:t>
            </a:r>
          </a:p>
          <a:p>
            <a:pPr>
              <a:buNone/>
            </a:pPr>
            <a:endParaRPr lang="en-US" sz="2000"/>
          </a:p>
          <a:p>
            <a:pPr>
              <a:buNone/>
            </a:pPr>
            <a:r>
              <a:rPr lang="en-US" sz="2000"/>
              <a:t>Funded both schools and youth serving agencies</a:t>
            </a:r>
          </a:p>
          <a:p>
            <a:pPr>
              <a:buNone/>
            </a:pPr>
            <a:r>
              <a:rPr lang="en-US" sz="2000"/>
              <a:t>Specified topics that could be covered </a:t>
            </a:r>
          </a:p>
          <a:p>
            <a:pPr>
              <a:buNone/>
            </a:pPr>
            <a:r>
              <a:rPr lang="en-US" sz="2000"/>
              <a:t>Youth had less and less access to accurate  information about sexuality – could have been related to an increase in  sexually acting out?</a:t>
            </a:r>
          </a:p>
          <a:p>
            <a:pPr>
              <a:buNone/>
            </a:pPr>
            <a:r>
              <a:rPr lang="en-US" sz="2000"/>
              <a:t>What happened when adults spoke franly about sex to youth in the ’90’s?</a:t>
            </a:r>
          </a:p>
          <a:p>
            <a:endParaRPr 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Judy </a:t>
            </a:r>
            <a:r>
              <a:rPr lang="en-US" dirty="0" err="1"/>
              <a:t>Blume</a:t>
            </a:r>
            <a:r>
              <a:rPr lang="en-US" dirty="0"/>
              <a:t>…</a:t>
            </a:r>
          </a:p>
        </p:txBody>
      </p:sp>
      <p:pic>
        <p:nvPicPr>
          <p:cNvPr id="7" name="Content Placeholder 6" descr="judy Blume  book cover.jpg"/>
          <p:cNvPicPr>
            <a:picLocks noGrp="1" noChangeAspect="1"/>
          </p:cNvPicPr>
          <p:nvPr>
            <p:ph idx="1"/>
          </p:nvPr>
        </p:nvPicPr>
        <p:blipFill>
          <a:blip r:embed="rId2" cstate="print"/>
          <a:stretch>
            <a:fillRect/>
          </a:stretch>
        </p:blipFill>
        <p:spPr>
          <a:xfrm>
            <a:off x="3657600" y="1401877"/>
            <a:ext cx="5105400" cy="423692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371599" y="294538"/>
            <a:ext cx="9895951" cy="1033669"/>
          </a:xfrm>
        </p:spPr>
        <p:txBody>
          <a:bodyPr>
            <a:normAutofit/>
          </a:bodyPr>
          <a:lstStyle/>
          <a:p>
            <a:r>
              <a:rPr lang="en-US" sz="4000">
                <a:solidFill>
                  <a:srgbClr val="FFFFFF"/>
                </a:solidFill>
              </a:rPr>
              <a:t>Judy Blume, children's author </a:t>
            </a:r>
          </a:p>
        </p:txBody>
      </p:sp>
      <p:sp>
        <p:nvSpPr>
          <p:cNvPr id="3" name="Footer Placeholder 2"/>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a:solidFill>
                  <a:srgbClr val="FFFFFF"/>
                </a:solidFill>
              </a:rPr>
              <a:t>Dr. Janet Rosenzweig   www.SexWiseParent.com</a:t>
            </a:r>
          </a:p>
        </p:txBody>
      </p:sp>
      <p:sp>
        <p:nvSpPr>
          <p:cNvPr id="2" name="Content Placeholder 1"/>
          <p:cNvSpPr>
            <a:spLocks noGrp="1"/>
          </p:cNvSpPr>
          <p:nvPr>
            <p:ph idx="1"/>
          </p:nvPr>
        </p:nvSpPr>
        <p:spPr>
          <a:xfrm>
            <a:off x="1371599" y="2318197"/>
            <a:ext cx="9724031" cy="3683358"/>
          </a:xfrm>
        </p:spPr>
        <p:txBody>
          <a:bodyPr anchor="ctr">
            <a:normAutofit/>
          </a:bodyPr>
          <a:lstStyle/>
          <a:p>
            <a:r>
              <a:rPr lang="en-US" sz="2000"/>
              <a:t>“When I began to write, thirty years ago, I didn't know if anyone would publish my books, but I wasn't afraid to write them. I was lucky. I found an editor and publisher who were willing to take a chance. They encouraged me. I was never told what I couldn't write. I felt only that I had to write the most honest books I could.  </a:t>
            </a:r>
          </a:p>
          <a:p>
            <a:endParaRPr 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371599" y="294538"/>
            <a:ext cx="9895951" cy="1033669"/>
          </a:xfrm>
        </p:spPr>
        <p:txBody>
          <a:bodyPr>
            <a:normAutofit/>
          </a:bodyPr>
          <a:lstStyle/>
          <a:p>
            <a:r>
              <a:rPr lang="en-US" sz="4000">
                <a:solidFill>
                  <a:srgbClr val="FFFFFF"/>
                </a:solidFill>
              </a:rPr>
              <a:t>Judy Blume…..</a:t>
            </a:r>
          </a:p>
        </p:txBody>
      </p:sp>
      <p:sp>
        <p:nvSpPr>
          <p:cNvPr id="3" name="Footer Placeholder 2"/>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a:solidFill>
                  <a:srgbClr val="FFFFFF"/>
                </a:solidFill>
              </a:rPr>
              <a:t>Dr. Janet Rosenzweig   www.SexWiseParent.com</a:t>
            </a:r>
          </a:p>
        </p:txBody>
      </p:sp>
      <p:sp>
        <p:nvSpPr>
          <p:cNvPr id="2" name="Content Placeholder 1"/>
          <p:cNvSpPr>
            <a:spLocks noGrp="1"/>
          </p:cNvSpPr>
          <p:nvPr>
            <p:ph idx="1"/>
          </p:nvPr>
        </p:nvSpPr>
        <p:spPr>
          <a:xfrm>
            <a:off x="1371599" y="2318197"/>
            <a:ext cx="9724031" cy="3683358"/>
          </a:xfrm>
        </p:spPr>
        <p:txBody>
          <a:bodyPr anchor="ctr">
            <a:normAutofit/>
          </a:bodyPr>
          <a:lstStyle/>
          <a:p>
            <a:r>
              <a:rPr lang="en-US" sz="1900"/>
              <a:t>There were few challenges to my books then, although I remember the night a woman phoned, asking if I had written </a:t>
            </a:r>
            <a:r>
              <a:rPr lang="en-US" sz="1900" i="1"/>
              <a:t>Are You There God? It's Me, Margaret</a:t>
            </a:r>
            <a:r>
              <a:rPr lang="en-US" sz="1900"/>
              <a:t>. When I replied that I had, she called me a Communist and slammed down the phone. I never did figure out if she equated Communism with menstruation or religion, the two major concerns in 12 year old Margaret's life.</a:t>
            </a:r>
          </a:p>
          <a:p>
            <a:endParaRPr lang="en-US" sz="1900"/>
          </a:p>
          <a:p>
            <a:r>
              <a:rPr lang="en-US" sz="1900" u="sng"/>
              <a:t>But in 1980, the censors crawled out of the woodwork, </a:t>
            </a:r>
            <a:r>
              <a:rPr lang="en-US" sz="1900"/>
              <a:t>seemingly overnight, organized and determined. Not only would they decide what their children could read, but what all children could read. Challenges to books quadrupled within months, and we'll never know how many teachers, school librarians and principals quietly removed books to avoid trouble. </a:t>
            </a:r>
          </a:p>
          <a:p>
            <a:r>
              <a:rPr lang="en-US" sz="1900">
                <a:hlinkClick r:id="rId2"/>
              </a:rPr>
              <a:t>Read Judy Blume on censorship</a:t>
            </a:r>
            <a:endParaRPr lang="en-US"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1"/>
            <a:ext cx="4959603" cy="1642969"/>
          </a:xfrm>
        </p:spPr>
        <p:txBody>
          <a:bodyPr anchor="b">
            <a:normAutofit/>
          </a:bodyPr>
          <a:lstStyle/>
          <a:p>
            <a:r>
              <a:rPr lang="en-US" sz="4000"/>
              <a:t>One Result??</a:t>
            </a:r>
          </a:p>
        </p:txBody>
      </p:sp>
      <p:sp>
        <p:nvSpPr>
          <p:cNvPr id="3" name="Content Placeholder 2"/>
          <p:cNvSpPr>
            <a:spLocks noGrp="1"/>
          </p:cNvSpPr>
          <p:nvPr>
            <p:ph idx="1"/>
          </p:nvPr>
        </p:nvSpPr>
        <p:spPr>
          <a:xfrm>
            <a:off x="1136397" y="2418408"/>
            <a:ext cx="4959603" cy="3522569"/>
          </a:xfrm>
        </p:spPr>
        <p:txBody>
          <a:bodyPr anchor="t">
            <a:normAutofit/>
          </a:bodyPr>
          <a:lstStyle/>
          <a:p>
            <a:r>
              <a:rPr lang="en-US" sz="2000"/>
              <a:t>Adults, even well-intentioned ones</a:t>
            </a:r>
          </a:p>
          <a:p>
            <a:pPr>
              <a:buNone/>
            </a:pPr>
            <a:r>
              <a:rPr lang="en-US" sz="2000"/>
              <a:t>   STOPPED TALKING TO  KIDS ABOUT SEX!</a:t>
            </a:r>
          </a:p>
          <a:p>
            <a:pPr>
              <a:buNone/>
            </a:pPr>
            <a:r>
              <a:rPr lang="en-US" sz="2000"/>
              <a:t> Talk about sexuality issues was highly restricted!</a:t>
            </a:r>
          </a:p>
          <a:p>
            <a:pPr>
              <a:buNone/>
            </a:pPr>
            <a:endParaRPr lang="en-US" sz="2000"/>
          </a:p>
        </p:txBody>
      </p:sp>
      <p:pic>
        <p:nvPicPr>
          <p:cNvPr id="1027" name="Picture 3" descr="C:\Users\Janet\AppData\Local\Microsoft\Windows\Temporary Internet Files\Content.IE5\XITQGFF7\MC900437803[1].wmf"/>
          <p:cNvPicPr>
            <a:picLocks noChangeAspect="1" noChangeArrowheads="1"/>
          </p:cNvPicPr>
          <p:nvPr/>
        </p:nvPicPr>
        <p:blipFill>
          <a:blip r:embed="rId2" cstate="print"/>
          <a:stretch>
            <a:fillRect/>
          </a:stretch>
        </p:blipFill>
        <p:spPr bwMode="auto">
          <a:xfrm>
            <a:off x="6512442" y="621610"/>
            <a:ext cx="5201023" cy="5201023"/>
          </a:xfrm>
          <a:prstGeom prst="rect">
            <a:avLst/>
          </a:prstGeom>
          <a:noFill/>
        </p:spPr>
      </p:pic>
      <p:sp>
        <p:nvSpPr>
          <p:cNvPr id="1034" name="Rectangle 103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E2FB9-1D41-F3B8-A394-36F9F7F4C32E}"/>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The policy to Place  Juveniles on registries was developed  when</a:t>
            </a:r>
          </a:p>
        </p:txBody>
      </p:sp>
      <p:graphicFrame>
        <p:nvGraphicFramePr>
          <p:cNvPr id="5" name="Content Placeholder 2">
            <a:extLst>
              <a:ext uri="{FF2B5EF4-FFF2-40B4-BE49-F238E27FC236}">
                <a16:creationId xmlns:a16="http://schemas.microsoft.com/office/drawing/2014/main" id="{DE5052E6-AC9C-2290-A0EB-2E3094899BE3}"/>
              </a:ext>
            </a:extLst>
          </p:cNvPr>
          <p:cNvGraphicFramePr>
            <a:graphicFrameLocks noGrp="1"/>
          </p:cNvGraphicFramePr>
          <p:nvPr>
            <p:ph idx="1"/>
            <p:extLst>
              <p:ext uri="{D42A27DB-BD31-4B8C-83A1-F6EECF244321}">
                <p14:modId xmlns:p14="http://schemas.microsoft.com/office/powerpoint/2010/main" val="32800279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781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Sex offender registries:  </a:t>
            </a:r>
            <a:br>
              <a:rPr lang="en-US" sz="2600" kern="1200">
                <a:solidFill>
                  <a:schemeClr val="tx1"/>
                </a:solidFill>
                <a:latin typeface="+mj-lt"/>
                <a:ea typeface="+mj-ea"/>
                <a:cs typeface="+mj-cs"/>
              </a:rPr>
            </a:br>
            <a:r>
              <a:rPr lang="en-US" sz="2600" kern="1200">
                <a:solidFill>
                  <a:schemeClr val="tx1"/>
                </a:solidFill>
                <a:latin typeface="+mj-lt"/>
                <a:ea typeface="+mj-ea"/>
                <a:cs typeface="+mj-cs"/>
              </a:rPr>
              <a:t>A policy with no effect on rates of abuse</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a:t>“</a:t>
            </a:r>
            <a:r>
              <a:rPr lang="en-US" sz="2200" b="1" i="1"/>
              <a:t>Results provide no support for the effectiveness of registration and community notification laws…” </a:t>
            </a:r>
          </a:p>
        </p:txBody>
      </p:sp>
      <p:pic>
        <p:nvPicPr>
          <p:cNvPr id="7" name="Content Placeholder 6"/>
          <p:cNvPicPr>
            <a:picLocks noGrp="1" noChangeAspect="1"/>
          </p:cNvPicPr>
          <p:nvPr>
            <p:ph idx="1"/>
          </p:nvPr>
        </p:nvPicPr>
        <p:blipFill>
          <a:blip r:embed="rId3" cstate="print"/>
          <a:stretch>
            <a:fillRect/>
          </a:stretch>
        </p:blipFill>
        <p:spPr>
          <a:xfrm>
            <a:off x="4654296" y="969550"/>
            <a:ext cx="6903720" cy="4918900"/>
          </a:xfrm>
          <a:prstGeom prst="rect">
            <a:avLst/>
          </a:prstGeom>
        </p:spPr>
      </p:pic>
    </p:spTree>
    <p:extLst>
      <p:ext uri="{BB962C8B-B14F-4D97-AF65-F5344CB8AC3E}">
        <p14:creationId xmlns:p14="http://schemas.microsoft.com/office/powerpoint/2010/main" val="253119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A480D-8310-0828-2386-5A995A05E1F0}"/>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QR code to obtain the brief </a:t>
            </a:r>
          </a:p>
        </p:txBody>
      </p:sp>
      <p:pic>
        <p:nvPicPr>
          <p:cNvPr id="5" name="Content Placeholder 4" descr="A qr code on a white background&#10;&#10;Description automatically generated">
            <a:extLst>
              <a:ext uri="{FF2B5EF4-FFF2-40B4-BE49-F238E27FC236}">
                <a16:creationId xmlns:a16="http://schemas.microsoft.com/office/drawing/2014/main" id="{322F1659-B0C0-7AEC-199D-0FF14C95D049}"/>
              </a:ext>
            </a:extLst>
          </p:cNvPr>
          <p:cNvPicPr>
            <a:picLocks noGrp="1" noChangeAspect="1"/>
          </p:cNvPicPr>
          <p:nvPr>
            <p:ph idx="1"/>
          </p:nvPr>
        </p:nvPicPr>
        <p:blipFill rotWithShape="1">
          <a:blip r:embed="rId2"/>
          <a:srcRect t="504" r="-1" b="1424"/>
          <a:stretch/>
        </p:blipFill>
        <p:spPr>
          <a:xfrm>
            <a:off x="20" y="10"/>
            <a:ext cx="6992881" cy="6857990"/>
          </a:xfrm>
          <a:prstGeom prst="rect">
            <a:avLst/>
          </a:prstGeom>
        </p:spPr>
      </p:pic>
    </p:spTree>
    <p:extLst>
      <p:ext uri="{BB962C8B-B14F-4D97-AF65-F5344CB8AC3E}">
        <p14:creationId xmlns:p14="http://schemas.microsoft.com/office/powerpoint/2010/main" val="247141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bottom line:  No impact  on rates</a:t>
            </a:r>
            <a:endParaRPr lang="en-US" dirty="0"/>
          </a:p>
        </p:txBody>
      </p:sp>
      <p:sp>
        <p:nvSpPr>
          <p:cNvPr id="3" name="Content Placeholder 2"/>
          <p:cNvSpPr>
            <a:spLocks noGrp="1"/>
          </p:cNvSpPr>
          <p:nvPr>
            <p:ph idx="1"/>
          </p:nvPr>
        </p:nvSpPr>
        <p:spPr/>
        <p:txBody>
          <a:bodyPr>
            <a:normAutofit/>
          </a:bodyPr>
          <a:lstStyle/>
          <a:p>
            <a:r>
              <a:rPr lang="en-US"/>
              <a:t>“results of the analyses indicate that the 1996 enactment of SORA (and thus the beginning of the registry) </a:t>
            </a:r>
            <a:r>
              <a:rPr lang="en-US" b="1">
                <a:solidFill>
                  <a:srgbClr val="FF0000"/>
                </a:solidFill>
              </a:rPr>
              <a:t>had no significant impact on rates of total sexual offending, rape, or child molestation,  whether viewed as a whole or in terms of offenses committed by first-time sex   offenders or those committed by previously convicted sex offenders </a:t>
            </a:r>
            <a:r>
              <a:rPr lang="en-US"/>
              <a:t>(i.e., repeat   offenders).”</a:t>
            </a:r>
            <a:br>
              <a:rPr lang="en-US"/>
            </a:br>
            <a:br>
              <a:rPr lang="en-US"/>
            </a:br>
            <a:r>
              <a:rPr lang="en-US"/>
              <a:t>page 297</a:t>
            </a:r>
            <a:endParaRPr lang="en-US" dirty="0"/>
          </a:p>
        </p:txBody>
      </p:sp>
    </p:spTree>
    <p:extLst>
      <p:ext uri="{BB962C8B-B14F-4D97-AF65-F5344CB8AC3E}">
        <p14:creationId xmlns:p14="http://schemas.microsoft.com/office/powerpoint/2010/main" val="4284846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9131-E409-4C34-85CE-D485F383CCAA}"/>
              </a:ext>
            </a:extLst>
          </p:cNvPr>
          <p:cNvSpPr>
            <a:spLocks noGrp="1"/>
          </p:cNvSpPr>
          <p:nvPr>
            <p:ph type="title"/>
          </p:nvPr>
        </p:nvSpPr>
        <p:spPr/>
        <p:txBody>
          <a:bodyPr/>
          <a:lstStyle/>
          <a:p>
            <a:r>
              <a:rPr lang="en-US" dirty="0"/>
              <a:t>More research….</a:t>
            </a:r>
          </a:p>
        </p:txBody>
      </p:sp>
      <p:sp>
        <p:nvSpPr>
          <p:cNvPr id="3" name="Content Placeholder 2">
            <a:extLst>
              <a:ext uri="{FF2B5EF4-FFF2-40B4-BE49-F238E27FC236}">
                <a16:creationId xmlns:a16="http://schemas.microsoft.com/office/drawing/2014/main" id="{A6FC70DD-71BD-4CCB-85B7-AE2712DF0E06}"/>
              </a:ext>
            </a:extLst>
          </p:cNvPr>
          <p:cNvSpPr>
            <a:spLocks noGrp="1"/>
          </p:cNvSpPr>
          <p:nvPr>
            <p:ph idx="1"/>
          </p:nvPr>
        </p:nvSpPr>
        <p:spPr/>
        <p:txBody>
          <a:bodyPr>
            <a:normAutofit fontScale="92500" lnSpcReduction="20000"/>
          </a:bodyPr>
          <a:lstStyle/>
          <a:p>
            <a:pPr marL="0" indent="0">
              <a:buNone/>
            </a:pPr>
            <a:r>
              <a:rPr lang="en-US" i="1" dirty="0"/>
              <a:t>“I use three separate data sets and designs to determine whether sex offender registries are effective. First, I use state-level panel data to determine whether sex offender registries and public access to them decrease the rate of rape and other sexual abuse. Second, I use a data set that contains information on the subsequent arrests of sex offenders released from prison in 1994 in 15 states to determine whether registries reduce the recidivism rate of offenders required to register compared with the recidivism of those who are not. Finally, I combine data on locations of crimes in Washington, D.C., with data on locations of registered sex offenders to determine whether knowing the locations of sex offenders in a region helps predict the locations of sexual abuse. </a:t>
            </a:r>
            <a:r>
              <a:rPr lang="en-US" b="1" i="1" dirty="0">
                <a:solidFill>
                  <a:srgbClr val="FF0000"/>
                </a:solidFill>
              </a:rPr>
              <a:t>The results from all three data sets do not support the hypothesis that sex offender registries are effective tools for increasing public safety.”</a:t>
            </a:r>
          </a:p>
          <a:p>
            <a:endParaRPr lang="en-US" b="1" i="1" dirty="0"/>
          </a:p>
          <a:p>
            <a:pPr marL="0" indent="0">
              <a:buNone/>
            </a:pPr>
            <a:r>
              <a:rPr lang="en-US" sz="1200" b="1" i="1" dirty="0"/>
              <a:t>Sex Offender Registries: Fear without Function?  </a:t>
            </a:r>
            <a:r>
              <a:rPr lang="en-US" sz="1200" i="1" dirty="0">
                <a:highlight>
                  <a:srgbClr val="FFFF00"/>
                </a:highlight>
              </a:rPr>
              <a:t>Amanda Y. Agan The Journal of Law &amp; Economics  Vol. 54, No. 1 (February 2011), pp. 207-239</a:t>
            </a:r>
          </a:p>
          <a:p>
            <a:endParaRPr lang="en-US" dirty="0"/>
          </a:p>
        </p:txBody>
      </p:sp>
    </p:spTree>
    <p:extLst>
      <p:ext uri="{BB962C8B-B14F-4D97-AF65-F5344CB8AC3E}">
        <p14:creationId xmlns:p14="http://schemas.microsoft.com/office/powerpoint/2010/main" val="121205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AF06-50E1-4E1A-BE56-03120C19EB37}"/>
              </a:ext>
            </a:extLst>
          </p:cNvPr>
          <p:cNvSpPr>
            <a:spLocks noGrp="1"/>
          </p:cNvSpPr>
          <p:nvPr>
            <p:ph type="title"/>
          </p:nvPr>
        </p:nvSpPr>
        <p:spPr/>
        <p:txBody>
          <a:bodyPr/>
          <a:lstStyle/>
          <a:p>
            <a:r>
              <a:rPr lang="en-US" dirty="0"/>
              <a:t>Freakonomics Agrees</a:t>
            </a:r>
          </a:p>
        </p:txBody>
      </p:sp>
      <p:sp>
        <p:nvSpPr>
          <p:cNvPr id="3" name="Content Placeholder 2">
            <a:extLst>
              <a:ext uri="{FF2B5EF4-FFF2-40B4-BE49-F238E27FC236}">
                <a16:creationId xmlns:a16="http://schemas.microsoft.com/office/drawing/2014/main" id="{B90248F8-6BDD-4C1B-98E1-C8DEDB30C573}"/>
              </a:ext>
            </a:extLst>
          </p:cNvPr>
          <p:cNvSpPr>
            <a:spLocks noGrp="1"/>
          </p:cNvSpPr>
          <p:nvPr>
            <p:ph idx="1"/>
          </p:nvPr>
        </p:nvSpPr>
        <p:spPr/>
        <p:txBody>
          <a:bodyPr/>
          <a:lstStyle/>
          <a:p>
            <a:r>
              <a:rPr lang="en-US" dirty="0"/>
              <a:t>Listen to this podcast:</a:t>
            </a:r>
          </a:p>
          <a:p>
            <a:endParaRPr lang="en-US" dirty="0"/>
          </a:p>
          <a:p>
            <a:r>
              <a:rPr lang="en-US" dirty="0"/>
              <a:t>http://freakonomics.com/podcast/making-sex-offenders-pay-and-pay-and-pay-and-pay-a-new-freakonomics-radio-podcast/</a:t>
            </a:r>
          </a:p>
        </p:txBody>
      </p:sp>
    </p:spTree>
    <p:extLst>
      <p:ext uri="{BB962C8B-B14F-4D97-AF65-F5344CB8AC3E}">
        <p14:creationId xmlns:p14="http://schemas.microsoft.com/office/powerpoint/2010/main" val="224871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7AA2424-C87E-53E8-4A9C-D208C1384EB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This issue is even more egregious for youth </a:t>
            </a:r>
          </a:p>
        </p:txBody>
      </p:sp>
      <p:pic>
        <p:nvPicPr>
          <p:cNvPr id="8" name="Picture 2">
            <a:extLst>
              <a:ext uri="{FF2B5EF4-FFF2-40B4-BE49-F238E27FC236}">
                <a16:creationId xmlns:a16="http://schemas.microsoft.com/office/drawing/2014/main" id="{9752C14B-4124-4621-D86E-C50A39E67F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5994" y="467208"/>
            <a:ext cx="4578615"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1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16DCB-4223-FFE3-3729-07D6647FF79D}"/>
              </a:ext>
            </a:extLst>
          </p:cNvPr>
          <p:cNvSpPr>
            <a:spLocks noGrp="1"/>
          </p:cNvSpPr>
          <p:nvPr>
            <p:ph type="title"/>
          </p:nvPr>
        </p:nvSpPr>
        <p:spPr>
          <a:xfrm>
            <a:off x="630935" y="621232"/>
            <a:ext cx="5593594" cy="1312444"/>
          </a:xfrm>
        </p:spPr>
        <p:txBody>
          <a:bodyPr anchor="b">
            <a:normAutofit/>
          </a:bodyPr>
          <a:lstStyle/>
          <a:p>
            <a:r>
              <a:rPr lang="en-US" sz="2600" dirty="0"/>
              <a:t>Research: What about states that use a</a:t>
            </a:r>
            <a:br>
              <a:rPr lang="en-US" sz="2600" dirty="0"/>
            </a:br>
            <a:r>
              <a:rPr lang="en-US" sz="2600" dirty="0"/>
              <a:t> </a:t>
            </a:r>
            <a:r>
              <a:rPr lang="en-US" sz="2600" dirty="0">
                <a:solidFill>
                  <a:srgbClr val="FF0000"/>
                </a:solidFill>
              </a:rPr>
              <a:t>Risk Prediction Tool?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CA9BC9-4223-E886-DEF8-3FC847A68F3D}"/>
              </a:ext>
            </a:extLst>
          </p:cNvPr>
          <p:cNvSpPr>
            <a:spLocks noGrp="1"/>
          </p:cNvSpPr>
          <p:nvPr>
            <p:ph idx="1"/>
          </p:nvPr>
        </p:nvSpPr>
        <p:spPr>
          <a:xfrm>
            <a:off x="630935" y="2807208"/>
            <a:ext cx="6386809" cy="3410712"/>
          </a:xfrm>
        </p:spPr>
        <p:txBody>
          <a:bodyPr anchor="t">
            <a:normAutofit fontScale="92500" lnSpcReduction="10000"/>
          </a:bodyPr>
          <a:lstStyle/>
          <a:p>
            <a:r>
              <a:rPr lang="en-US" sz="1200" b="0" i="0" dirty="0">
                <a:effectLst/>
                <a:latin typeface="Times-Roman"/>
              </a:rPr>
              <a:t>“</a:t>
            </a:r>
            <a:r>
              <a:rPr lang="en-US" sz="1800" b="0" i="0" dirty="0">
                <a:effectLst/>
                <a:latin typeface="Times-Roman"/>
              </a:rPr>
              <a:t>Results showed inconsistencies in risk designations between the J-SOAP–II, SORNA tier, and state risk</a:t>
            </a:r>
            <a:br>
              <a:rPr lang="en-US" sz="1800" b="0" i="0" dirty="0">
                <a:effectLst/>
                <a:latin typeface="Times-Roman"/>
              </a:rPr>
            </a:br>
            <a:r>
              <a:rPr lang="en-US" sz="1800" b="0" i="0" dirty="0">
                <a:effectLst/>
                <a:latin typeface="Times-Roman"/>
              </a:rPr>
              <a:t>measures, and none, except for the </a:t>
            </a:r>
            <a:r>
              <a:rPr lang="en-US" sz="1800" b="0" i="0" dirty="0" err="1">
                <a:effectLst/>
                <a:latin typeface="Times-Roman"/>
              </a:rPr>
              <a:t>PCL:YV</a:t>
            </a:r>
            <a:r>
              <a:rPr lang="en-US" sz="1800" b="0" i="0" dirty="0">
                <a:effectLst/>
                <a:latin typeface="Times-Roman"/>
              </a:rPr>
              <a:t>, significantly predicted new general,</a:t>
            </a:r>
            <a:br>
              <a:rPr lang="en-US" sz="1800" b="0" i="0" dirty="0">
                <a:effectLst/>
                <a:latin typeface="Times-Roman"/>
              </a:rPr>
            </a:br>
            <a:r>
              <a:rPr lang="en-US" sz="1800" b="0" i="0" dirty="0">
                <a:effectLst/>
                <a:latin typeface="Times-Roman"/>
              </a:rPr>
              <a:t>violent, or sexual offense charges.   (Psychopathology checklist: Youth Version) </a:t>
            </a:r>
          </a:p>
          <a:p>
            <a:r>
              <a:rPr lang="en-US" sz="1800" dirty="0">
                <a:latin typeface="Times-Roman"/>
              </a:rPr>
              <a:t> Note that juveniles who did reoffend in this study have ‘extremely high </a:t>
            </a:r>
            <a:r>
              <a:rPr lang="en-US" sz="1800" dirty="0" err="1">
                <a:latin typeface="Times-Roman"/>
              </a:rPr>
              <a:t>PCL:YV</a:t>
            </a:r>
            <a:r>
              <a:rPr lang="en-US" sz="1800" dirty="0">
                <a:latin typeface="Times-Roman"/>
              </a:rPr>
              <a:t> scores.’  with all pathology not necessarily related to sexuality.</a:t>
            </a:r>
          </a:p>
          <a:p>
            <a:r>
              <a:rPr lang="en-US" sz="1800" dirty="0">
                <a:latin typeface="Times-Roman"/>
              </a:rPr>
              <a:t>This finding ‘cutes across sex offenders and non-sex-offending delinquents alike” ([page 106) </a:t>
            </a:r>
          </a:p>
          <a:p>
            <a:r>
              <a:rPr lang="en-US" sz="1800" dirty="0">
                <a:solidFill>
                  <a:srgbClr val="FF0000"/>
                </a:solidFill>
                <a:latin typeface="Times-Roman"/>
              </a:rPr>
              <a:t>Please read  this article for a detailed discussion  on how little validity there is among assessment measures!</a:t>
            </a:r>
            <a:br>
              <a:rPr lang="en-US" sz="1800" dirty="0"/>
            </a:br>
            <a:endParaRPr lang="en-US" sz="1800" dirty="0"/>
          </a:p>
        </p:txBody>
      </p:sp>
      <p:pic>
        <p:nvPicPr>
          <p:cNvPr id="5" name="Picture 4">
            <a:extLst>
              <a:ext uri="{FF2B5EF4-FFF2-40B4-BE49-F238E27FC236}">
                <a16:creationId xmlns:a16="http://schemas.microsoft.com/office/drawing/2014/main" id="{BC14095E-6249-AB7A-433E-04EDF0076DF7}"/>
              </a:ext>
            </a:extLst>
          </p:cNvPr>
          <p:cNvPicPr>
            <a:picLocks noChangeAspect="1"/>
          </p:cNvPicPr>
          <p:nvPr/>
        </p:nvPicPr>
        <p:blipFill>
          <a:blip r:embed="rId2"/>
          <a:stretch>
            <a:fillRect/>
          </a:stretch>
        </p:blipFill>
        <p:spPr>
          <a:xfrm>
            <a:off x="6599104" y="640080"/>
            <a:ext cx="4505890" cy="5577840"/>
          </a:xfrm>
          <a:prstGeom prst="rect">
            <a:avLst/>
          </a:prstGeom>
        </p:spPr>
      </p:pic>
    </p:spTree>
    <p:extLst>
      <p:ext uri="{BB962C8B-B14F-4D97-AF65-F5344CB8AC3E}">
        <p14:creationId xmlns:p14="http://schemas.microsoft.com/office/powerpoint/2010/main" val="4171431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5CFB9DF-F1B8-703A-0430-F4AD48579FAD}"/>
              </a:ext>
            </a:extLst>
          </p:cNvPr>
          <p:cNvSpPr>
            <a:spLocks noGrp="1"/>
          </p:cNvSpPr>
          <p:nvPr>
            <p:ph type="title"/>
          </p:nvPr>
        </p:nvSpPr>
        <p:spPr>
          <a:xfrm>
            <a:off x="630936" y="640080"/>
            <a:ext cx="7466462" cy="1481328"/>
          </a:xfrm>
        </p:spPr>
        <p:txBody>
          <a:bodyPr anchor="b">
            <a:normAutofit/>
          </a:bodyPr>
          <a:lstStyle/>
          <a:p>
            <a:r>
              <a:rPr lang="en-US" sz="3000" dirty="0"/>
              <a:t>Unintended Consequences of Registration for Youth </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EC009B5-9122-965D-14A6-0B1459AD6C33}"/>
              </a:ext>
            </a:extLst>
          </p:cNvPr>
          <p:cNvSpPr>
            <a:spLocks noGrp="1"/>
          </p:cNvSpPr>
          <p:nvPr>
            <p:ph idx="1"/>
          </p:nvPr>
        </p:nvSpPr>
        <p:spPr>
          <a:xfrm>
            <a:off x="630935" y="2660903"/>
            <a:ext cx="7334259" cy="3905149"/>
          </a:xfrm>
        </p:spPr>
        <p:txBody>
          <a:bodyPr anchor="t">
            <a:normAutofit/>
          </a:bodyPr>
          <a:lstStyle/>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Harassment and  unfair treatment</a:t>
            </a:r>
          </a:p>
          <a:p>
            <a:r>
              <a:rPr lang="en-US" sz="2000" kern="100" dirty="0">
                <a:latin typeface="Times New Roman" panose="02020603050405020304" pitchFamily="18" charset="0"/>
                <a:ea typeface="Calibri" panose="020F0502020204030204" pitchFamily="34" charset="0"/>
                <a:cs typeface="Times New Roman" panose="02020603050405020304" pitchFamily="18" charset="0"/>
              </a:rPr>
              <a:t>Segregation form nuclear family</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Educational Disruption</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Financial burdens on their family</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Increased risk of suicide</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Increased risk of being approached by an adult for sex </a:t>
            </a:r>
          </a:p>
          <a:p>
            <a:pPr lvl="1"/>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Particularly when they need to report to a public building, with others on the registry for annual check ins </a:t>
            </a:r>
          </a:p>
          <a:p>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pic>
        <p:nvPicPr>
          <p:cNvPr id="3" name="Graphic 2" descr="A tired face">
            <a:extLst>
              <a:ext uri="{FF2B5EF4-FFF2-40B4-BE49-F238E27FC236}">
                <a16:creationId xmlns:a16="http://schemas.microsoft.com/office/drawing/2014/main" id="{EF608CDB-6E5B-CDEE-980F-D63E56856F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8588" y="699516"/>
            <a:ext cx="3989428" cy="5458968"/>
          </a:xfrm>
          <a:prstGeom prst="rect">
            <a:avLst/>
          </a:prstGeom>
        </p:spPr>
      </p:pic>
    </p:spTree>
    <p:extLst>
      <p:ext uri="{BB962C8B-B14F-4D97-AF65-F5344CB8AC3E}">
        <p14:creationId xmlns:p14="http://schemas.microsoft.com/office/powerpoint/2010/main" val="171271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4F1BF8-1EEB-A945-B105-BEE5EAFD0B5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 risk to youth may be increasing</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A0FF308C-8441-42E9-8E5C-6F3344FB58B8}"/>
              </a:ext>
            </a:extLst>
          </p:cNvPr>
          <p:cNvSpPr>
            <a:spLocks noGrp="1"/>
          </p:cNvSpPr>
          <p:nvPr>
            <p:ph idx="1"/>
          </p:nvPr>
        </p:nvSpPr>
        <p:spPr>
          <a:xfrm>
            <a:off x="4447308" y="591344"/>
            <a:ext cx="6906491" cy="5585619"/>
          </a:xfrm>
        </p:spPr>
        <p:txBody>
          <a:bodyPr anchor="ctr">
            <a:normAutofit/>
          </a:bodyPr>
          <a:lstStyle/>
          <a:p>
            <a:r>
              <a:rPr lang="en-US" dirty="0"/>
              <a:t>2009 SOMAPI report</a:t>
            </a:r>
          </a:p>
          <a:p>
            <a:pPr lvl="1"/>
            <a:r>
              <a:rPr lang="en-US" dirty="0"/>
              <a:t> Youth account for 35.6%  of  reported offenses against youth</a:t>
            </a:r>
          </a:p>
          <a:p>
            <a:pPr lvl="2"/>
            <a:r>
              <a:rPr lang="en-US" dirty="0">
                <a:hlinkClick r:id="rId2"/>
              </a:rPr>
              <a:t>Juveniles Who Commit Sex Offenses Against Minors (ojp.gov)</a:t>
            </a:r>
            <a:r>
              <a:rPr lang="en-US" dirty="0"/>
              <a:t> </a:t>
            </a:r>
            <a:r>
              <a:rPr lang="en-US" dirty="0">
                <a:hlinkClick r:id="rId2"/>
              </a:rPr>
              <a:t>https://www.ojp.gov/pdffiles1/ojjdp/227763.pdf</a:t>
            </a:r>
            <a:endParaRPr lang="en-US" dirty="0"/>
          </a:p>
          <a:p>
            <a:pPr lvl="2"/>
            <a:endParaRPr lang="en-US" dirty="0"/>
          </a:p>
          <a:p>
            <a:pPr marL="342900" lvl="2" indent="-342900"/>
            <a:r>
              <a:rPr lang="en-US" dirty="0"/>
              <a:t>More  current reports show that  number increasing, particularly technology facilitated offenses</a:t>
            </a:r>
          </a:p>
          <a:p>
            <a:pPr marL="0" lvl="2" indent="0">
              <a:buFont typeface="Calibri" panose="020F0502020204030204" pitchFamily="34" charset="0"/>
              <a:buNone/>
            </a:pPr>
            <a:endParaRPr lang="en-US" dirty="0"/>
          </a:p>
          <a:p>
            <a:pPr marL="342900" lvl="2" indent="-342900"/>
            <a:r>
              <a:rPr lang="en-US" dirty="0"/>
              <a:t>Consider this in the context of adolescent brain development, and other factors  in the latest Issues Brief from The Institute for Human Services, Center for Child Policy</a:t>
            </a:r>
          </a:p>
          <a:p>
            <a:endParaRPr lang="en-US" dirty="0"/>
          </a:p>
        </p:txBody>
      </p:sp>
    </p:spTree>
    <p:extLst>
      <p:ext uri="{BB962C8B-B14F-4D97-AF65-F5344CB8AC3E}">
        <p14:creationId xmlns:p14="http://schemas.microsoft.com/office/powerpoint/2010/main" val="84757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6E6CC539-8F55-5BE0-299F-7840EC64DE0A}"/>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Treatment Works and Recidivism is Low</a:t>
            </a:r>
          </a:p>
        </p:txBody>
      </p:sp>
    </p:spTree>
    <p:extLst>
      <p:ext uri="{BB962C8B-B14F-4D97-AF65-F5344CB8AC3E}">
        <p14:creationId xmlns:p14="http://schemas.microsoft.com/office/powerpoint/2010/main" val="22672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F081A-3092-4CF0-28EB-2D46520E06E1}"/>
              </a:ext>
            </a:extLst>
          </p:cNvPr>
          <p:cNvSpPr>
            <a:spLocks noGrp="1"/>
          </p:cNvSpPr>
          <p:nvPr>
            <p:ph type="title"/>
          </p:nvPr>
        </p:nvSpPr>
        <p:spPr>
          <a:xfrm>
            <a:off x="466722" y="586855"/>
            <a:ext cx="3201366" cy="3387497"/>
          </a:xfrm>
        </p:spPr>
        <p:txBody>
          <a:bodyPr anchor="b">
            <a:normAutofit/>
          </a:bodyPr>
          <a:lstStyle/>
          <a:p>
            <a:pPr algn="r"/>
            <a:r>
              <a:rPr lang="en-US" sz="5400" dirty="0">
                <a:solidFill>
                  <a:srgbClr val="FFFFFF"/>
                </a:solidFill>
              </a:rPr>
              <a:t>Recidivism is Low</a:t>
            </a:r>
          </a:p>
        </p:txBody>
      </p:sp>
      <p:sp>
        <p:nvSpPr>
          <p:cNvPr id="3" name="Content Placeholder 2">
            <a:extLst>
              <a:ext uri="{FF2B5EF4-FFF2-40B4-BE49-F238E27FC236}">
                <a16:creationId xmlns:a16="http://schemas.microsoft.com/office/drawing/2014/main" id="{69A9D00E-1631-72F5-2BA3-DEC58587257D}"/>
              </a:ext>
            </a:extLst>
          </p:cNvPr>
          <p:cNvSpPr>
            <a:spLocks noGrp="1"/>
          </p:cNvSpPr>
          <p:nvPr>
            <p:ph idx="1"/>
          </p:nvPr>
        </p:nvSpPr>
        <p:spPr>
          <a:xfrm>
            <a:off x="4810259" y="649480"/>
            <a:ext cx="6555347" cy="5546047"/>
          </a:xfrm>
        </p:spPr>
        <p:txBody>
          <a:bodyPr anchor="ctr">
            <a:normAutofit fontScale="92500" lnSpcReduction="20000"/>
          </a:bodyPr>
          <a:lstStyle/>
          <a:p>
            <a:pPr marL="0" indent="0">
              <a:spcBef>
                <a:spcPts val="0"/>
              </a:spcBef>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t>
            </a:r>
            <a:r>
              <a:rPr lang="en-US" sz="3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 rate of recidivism is lower for problematic sexual behaviors than for many other types of juvenile offenses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(see, for example,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Borduin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et al., 2009). </a:t>
            </a:r>
          </a:p>
          <a:p>
            <a:pPr marL="0" indent="0">
              <a:spcBef>
                <a:spcPts val="0"/>
              </a:spcBef>
              <a:buNone/>
            </a:pP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t>
            </a:r>
            <a:r>
              <a:rPr lang="en-US" sz="3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 offender treatment appears to be more successful with adolescents than it is with adult offenders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(Kim et al., 2015). </a:t>
            </a: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3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3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ommunity-based treatments have a larger effect in reducing recidivism when compared to institutionally based treatments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 findings reported in Bourdin et al.(2009) highly support this conclusion.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411038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052494-8991-7517-F3A5-2997C1355D0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Evidence Based Treatment</a:t>
            </a:r>
          </a:p>
        </p:txBody>
      </p:sp>
      <p:sp>
        <p:nvSpPr>
          <p:cNvPr id="5" name="Content Placeholder 4">
            <a:extLst>
              <a:ext uri="{FF2B5EF4-FFF2-40B4-BE49-F238E27FC236}">
                <a16:creationId xmlns:a16="http://schemas.microsoft.com/office/drawing/2014/main" id="{F3EE5DC6-49C2-92F0-6FF5-26B3A87EDFC0}"/>
              </a:ext>
            </a:extLst>
          </p:cNvPr>
          <p:cNvSpPr>
            <a:spLocks noGrp="1"/>
          </p:cNvSpPr>
          <p:nvPr>
            <p:ph idx="1"/>
          </p:nvPr>
        </p:nvSpPr>
        <p:spPr>
          <a:xfrm>
            <a:off x="4810259" y="649480"/>
            <a:ext cx="6555347" cy="5546047"/>
          </a:xfrm>
        </p:spPr>
        <p:txBody>
          <a:bodyPr anchor="ctr">
            <a:normAutofit/>
          </a:bodyPr>
          <a:lstStyle/>
          <a:p>
            <a:pPr marL="0">
              <a:spcBef>
                <a:spcPts val="0"/>
              </a:spcBef>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There is widespread agreement among researchers that the weight of evidence to date from both individual studies and synthesis research suggests that therapeutic interventions for youth  who sexually offend can and do work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Pryzbylsky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2015). </a:t>
            </a:r>
          </a:p>
          <a:p>
            <a:pPr marL="0" indent="0">
              <a:spcBef>
                <a:spcPts val="0"/>
              </a:spcBef>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Community based treatment is even more important when we consider a finding from a meta-analysis reviewing treatment interventions for children with sexual behavior problems, </a:t>
            </a:r>
            <a:r>
              <a:rPr lang="en-US" sz="20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because the primary agent of change for youth sexual behavioral problems appears to be the youth’s parent or caregiver who is engaged in the treatment process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Armand et al., 2008).  But in practice, </a:t>
            </a:r>
            <a:r>
              <a:rPr lang="en-US" sz="20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certain provisions of registration and notification laws make it impractical, if not impossible, for youth to access community-based treatment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creating</a:t>
            </a:r>
            <a:r>
              <a:rPr lang="en-US" sz="20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yet another</a:t>
            </a:r>
            <a:r>
              <a:rPr lang="en-US" sz="20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unintended negative consequence of registration.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94043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1" y="634946"/>
            <a:ext cx="6368142" cy="1450757"/>
          </a:xfrm>
        </p:spPr>
        <p:txBody>
          <a:bodyPr>
            <a:normAutofit/>
          </a:bodyPr>
          <a:lstStyle/>
          <a:p>
            <a:pPr>
              <a:defRPr/>
            </a:pPr>
            <a:r>
              <a:rPr lang="en-US" sz="5400"/>
              <a:t>My Perspective</a:t>
            </a:r>
          </a:p>
        </p:txBody>
      </p:sp>
      <p:pic>
        <p:nvPicPr>
          <p:cNvPr id="17413" name="Picture 17412" descr="Desk with stethoscope and computer keyboard">
            <a:extLst>
              <a:ext uri="{FF2B5EF4-FFF2-40B4-BE49-F238E27FC236}">
                <a16:creationId xmlns:a16="http://schemas.microsoft.com/office/drawing/2014/main" id="{9FDA28B2-FDE8-C038-E895-F098F4F82E00}"/>
              </a:ext>
            </a:extLst>
          </p:cNvPr>
          <p:cNvPicPr>
            <a:picLocks noChangeAspect="1"/>
          </p:cNvPicPr>
          <p:nvPr/>
        </p:nvPicPr>
        <p:blipFill rotWithShape="1">
          <a:blip r:embed="rId3"/>
          <a:srcRect l="54779" r="1" b="1"/>
          <a:stretch/>
        </p:blipFill>
        <p:spPr>
          <a:xfrm>
            <a:off x="20" y="-12128"/>
            <a:ext cx="4654276" cy="6870127"/>
          </a:xfrm>
          <a:prstGeom prst="rect">
            <a:avLst/>
          </a:prstGeom>
        </p:spPr>
      </p:pic>
      <p:sp>
        <p:nvSpPr>
          <p:cNvPr id="17411" name="Content Placeholder 2"/>
          <p:cNvSpPr>
            <a:spLocks noGrp="1"/>
          </p:cNvSpPr>
          <p:nvPr>
            <p:ph idx="1"/>
          </p:nvPr>
        </p:nvSpPr>
        <p:spPr>
          <a:xfrm>
            <a:off x="5181601" y="2198914"/>
            <a:ext cx="6368142" cy="3900228"/>
          </a:xfrm>
        </p:spPr>
        <p:txBody>
          <a:bodyPr>
            <a:normAutofit/>
          </a:bodyPr>
          <a:lstStyle/>
          <a:p>
            <a:r>
              <a:rPr lang="en-US" sz="1300" dirty="0"/>
              <a:t>Health Educator,  certified sex educator</a:t>
            </a:r>
          </a:p>
          <a:p>
            <a:pPr eaLnBrk="1" hangingPunct="1"/>
            <a:r>
              <a:rPr lang="en-US" sz="1300" dirty="0"/>
              <a:t>Started in 1978, in East Tennessee;  </a:t>
            </a:r>
          </a:p>
          <a:p>
            <a:pPr lvl="1">
              <a:buFont typeface="Arial" pitchFamily="34" charset="0"/>
              <a:buChar char="•"/>
            </a:pPr>
            <a:r>
              <a:rPr lang="en-US" sz="1300" dirty="0"/>
              <a:t>Sexuality issues were incorporated into all of our staff training, and community presentations to parents, teachers and others.</a:t>
            </a:r>
          </a:p>
          <a:p>
            <a:pPr lvl="1">
              <a:buFont typeface="Arial" pitchFamily="34" charset="0"/>
              <a:buChar char="•"/>
            </a:pPr>
            <a:r>
              <a:rPr lang="en-US" sz="1300" dirty="0"/>
              <a:t>Authored a chapter in a text book entitled:  </a:t>
            </a:r>
            <a:r>
              <a:rPr lang="en-US" sz="1300" i="1" u="sng" dirty="0"/>
              <a:t>Human sexuality issues in the treatment of child sexual abuse </a:t>
            </a:r>
            <a:r>
              <a:rPr lang="en-US" sz="1300" i="1" dirty="0"/>
              <a:t>(</a:t>
            </a:r>
            <a:r>
              <a:rPr lang="en-US" sz="1300" i="1" dirty="0" err="1"/>
              <a:t>Flanzer</a:t>
            </a:r>
            <a:r>
              <a:rPr lang="en-US" sz="1300" i="1" dirty="0"/>
              <a:t>, J.  The Many Faces of Family Violence.  </a:t>
            </a:r>
            <a:r>
              <a:rPr lang="en-US" sz="1300" dirty="0"/>
              <a:t>Charles C Thomas Pub Ltd.,  August 1982) </a:t>
            </a:r>
          </a:p>
          <a:p>
            <a:pPr>
              <a:buNone/>
            </a:pPr>
            <a:r>
              <a:rPr lang="en-US" sz="1300" dirty="0"/>
              <a:t>Helped develop early sex abuse intervention initiatives  Tennessee,  1979,  Texas, 1982, New Jersey, 1986, Prevent Child Abuse America, </a:t>
            </a:r>
          </a:p>
          <a:p>
            <a:pPr>
              <a:buNone/>
            </a:pPr>
            <a:r>
              <a:rPr lang="en-US" sz="1300" dirty="0"/>
              <a:t>Many years as a public official, including management of a Juvenile Detention  Center, and oversite of our Division of Youth Services, working closely with the Family Court judge</a:t>
            </a:r>
          </a:p>
          <a:p>
            <a:pPr>
              <a:buNone/>
            </a:pPr>
            <a:r>
              <a:rPr lang="en-US" sz="1300" dirty="0"/>
              <a:t>2001:  Prevent Child Abuse New Jersey,  2011:   VP Prevent  Child Abuse America; 2015 APSAC Executive Director</a:t>
            </a:r>
          </a:p>
          <a:p>
            <a:pPr>
              <a:buNone/>
            </a:pPr>
            <a:r>
              <a:rPr lang="en-US" sz="1300" dirty="0"/>
              <a:t>Executive Committee of the </a:t>
            </a:r>
            <a:r>
              <a:rPr lang="en-US" sz="1300" i="1" dirty="0"/>
              <a:t>National Coalition to Prevent Child Sex Abuse and Exploitation   </a:t>
            </a:r>
            <a:r>
              <a:rPr lang="en-US" sz="1300" dirty="0"/>
              <a:t>www.preventtogether.com</a:t>
            </a:r>
          </a:p>
          <a:p>
            <a:pPr>
              <a:buNone/>
            </a:pPr>
            <a:endParaRPr lang="en-US" sz="1300" dirty="0"/>
          </a:p>
          <a:p>
            <a:pPr>
              <a:buNone/>
            </a:pPr>
            <a:endParaRPr lang="en-US" sz="1300" dirty="0"/>
          </a:p>
          <a:p>
            <a:pPr eaLnBrk="1" hangingPunct="1"/>
            <a:endParaRPr lang="en-US" sz="1300" i="1" dirty="0"/>
          </a:p>
        </p:txBody>
      </p:sp>
      <p:sp>
        <p:nvSpPr>
          <p:cNvPr id="4" name="Footer Placeholder 3"/>
          <p:cNvSpPr>
            <a:spLocks noGrp="1"/>
          </p:cNvSpPr>
          <p:nvPr>
            <p:ph type="ftr" sz="quarter" idx="11"/>
          </p:nvPr>
        </p:nvSpPr>
        <p:spPr>
          <a:xfrm>
            <a:off x="5181601" y="6459785"/>
            <a:ext cx="3739340" cy="365125"/>
          </a:xfrm>
        </p:spPr>
        <p:txBody>
          <a:bodyPr>
            <a:normAutofit/>
          </a:bodyPr>
          <a:lstStyle/>
          <a:p>
            <a:pPr algn="l">
              <a:spcAft>
                <a:spcPts val="600"/>
              </a:spcAft>
              <a:defRPr/>
            </a:pPr>
            <a:r>
              <a:rPr lang="en-US">
                <a:solidFill>
                  <a:schemeClr val="tx1">
                    <a:lumMod val="75000"/>
                    <a:lumOff val="25000"/>
                  </a:schemeClr>
                </a:solidFill>
              </a:rPr>
              <a:t>Dr. Janet Rosenzweig   www.SexWiseParent.com</a:t>
            </a:r>
          </a:p>
        </p:txBody>
      </p:sp>
    </p:spTree>
    <p:extLst>
      <p:ext uri="{BB962C8B-B14F-4D97-AF65-F5344CB8AC3E}">
        <p14:creationId xmlns:p14="http://schemas.microsoft.com/office/powerpoint/2010/main" val="330122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052494-8991-7517-F3A5-2997C1355D0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Cost of Registries </a:t>
            </a:r>
          </a:p>
        </p:txBody>
      </p:sp>
      <p:sp>
        <p:nvSpPr>
          <p:cNvPr id="5" name="Content Placeholder 4">
            <a:extLst>
              <a:ext uri="{FF2B5EF4-FFF2-40B4-BE49-F238E27FC236}">
                <a16:creationId xmlns:a16="http://schemas.microsoft.com/office/drawing/2014/main" id="{F3EE5DC6-49C2-92F0-6FF5-26B3A87EDFC0}"/>
              </a:ext>
            </a:extLst>
          </p:cNvPr>
          <p:cNvSpPr>
            <a:spLocks noGrp="1"/>
          </p:cNvSpPr>
          <p:nvPr>
            <p:ph idx="1"/>
          </p:nvPr>
        </p:nvSpPr>
        <p:spPr>
          <a:xfrm>
            <a:off x="4810259" y="649480"/>
            <a:ext cx="6555347" cy="5546047"/>
          </a:xfrm>
        </p:spPr>
        <p:txBody>
          <a:bodyPr anchor="ctr">
            <a:normAutofit/>
          </a:bodyPr>
          <a:lstStyle/>
          <a:p>
            <a:pPr marL="457200" lvl="1">
              <a:spcBef>
                <a:spcPts val="0"/>
              </a:spcBef>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3" name="TextBox 2">
            <a:extLst>
              <a:ext uri="{FF2B5EF4-FFF2-40B4-BE49-F238E27FC236}">
                <a16:creationId xmlns:a16="http://schemas.microsoft.com/office/drawing/2014/main" id="{65CCC351-04C4-8E3E-84E0-77A9090B1D63}"/>
              </a:ext>
            </a:extLst>
          </p:cNvPr>
          <p:cNvSpPr txBox="1"/>
          <p:nvPr/>
        </p:nvSpPr>
        <p:spPr>
          <a:xfrm>
            <a:off x="5030820" y="1037196"/>
            <a:ext cx="6165130" cy="2308324"/>
          </a:xfrm>
          <a:prstGeom prst="rect">
            <a:avLst/>
          </a:prstGeom>
          <a:noFill/>
        </p:spPr>
        <p:txBody>
          <a:bodyPr wrap="square">
            <a:spAutoFit/>
          </a:bodyPr>
          <a:lstStyle/>
          <a:p>
            <a:r>
              <a:rPr lang="en-US" sz="1800" b="0" i="0" dirty="0">
                <a:solidFill>
                  <a:srgbClr val="000000"/>
                </a:solidFill>
                <a:effectLst/>
                <a:latin typeface="LibreBaskerville-Regular"/>
              </a:rPr>
              <a:t>Annual costs to governments for managing youthful</a:t>
            </a:r>
            <a:br>
              <a:rPr lang="en-US" sz="1800" b="0" i="0" dirty="0">
                <a:solidFill>
                  <a:srgbClr val="000000"/>
                </a:solidFill>
                <a:effectLst/>
                <a:latin typeface="LibreBaskerville-Regular"/>
              </a:rPr>
            </a:br>
            <a:r>
              <a:rPr lang="en-US" sz="1800" b="0" i="0" dirty="0">
                <a:solidFill>
                  <a:srgbClr val="000000"/>
                </a:solidFill>
                <a:effectLst/>
                <a:latin typeface="LibreBaskerville-Regular"/>
              </a:rPr>
              <a:t>offenders are estimated to “range from $10 million to  $100 million per year”  ( </a:t>
            </a:r>
            <a:r>
              <a:rPr lang="en-US" sz="1800" b="0" i="0" dirty="0" err="1">
                <a:solidFill>
                  <a:srgbClr val="000000"/>
                </a:solidFill>
                <a:effectLst/>
                <a:latin typeface="LibreBaskerville-Regular"/>
              </a:rPr>
              <a:t>Belzer</a:t>
            </a:r>
            <a:r>
              <a:rPr lang="en-US" sz="1800" b="0" i="0" dirty="0">
                <a:solidFill>
                  <a:srgbClr val="000000"/>
                </a:solidFill>
                <a:effectLst/>
                <a:latin typeface="LibreBaskerville-Regular"/>
              </a:rPr>
              <a:t>)</a:t>
            </a:r>
          </a:p>
          <a:p>
            <a:br>
              <a:rPr lang="en-US" dirty="0">
                <a:solidFill>
                  <a:srgbClr val="000000"/>
                </a:solidFill>
                <a:latin typeface="LibreBaskerville-Regular"/>
              </a:rPr>
            </a:br>
            <a:endParaRPr lang="en-US" dirty="0">
              <a:solidFill>
                <a:srgbClr val="000000"/>
              </a:solidFill>
              <a:latin typeface="LibreBaskerville-Regular"/>
            </a:endParaRPr>
          </a:p>
          <a:p>
            <a:r>
              <a:rPr lang="en-US" dirty="0">
                <a:solidFill>
                  <a:srgbClr val="000000"/>
                </a:solidFill>
                <a:latin typeface="LibreBaskerville-Regular"/>
              </a:rPr>
              <a:t> Add Indirect costs </a:t>
            </a:r>
          </a:p>
          <a:p>
            <a:endParaRPr lang="en-US" dirty="0">
              <a:solidFill>
                <a:srgbClr val="000000"/>
              </a:solidFill>
              <a:latin typeface="LibreBaskerville-Regular"/>
            </a:endParaRPr>
          </a:p>
          <a:p>
            <a:r>
              <a:rPr lang="en-US" dirty="0">
                <a:solidFill>
                  <a:srgbClr val="000000"/>
                </a:solidFill>
                <a:latin typeface="LibreBaskerville-Regular"/>
              </a:rPr>
              <a:t> Costs to victims – costs to families – costs to communities</a:t>
            </a:r>
            <a:endParaRPr lang="en-US" dirty="0"/>
          </a:p>
        </p:txBody>
      </p:sp>
    </p:spTree>
    <p:extLst>
      <p:ext uri="{BB962C8B-B14F-4D97-AF65-F5344CB8AC3E}">
        <p14:creationId xmlns:p14="http://schemas.microsoft.com/office/powerpoint/2010/main" val="151073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2387A-7D35-3FAF-F19B-9C76527D595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Costs of Treatment</a:t>
            </a:r>
          </a:p>
        </p:txBody>
      </p:sp>
      <p:sp>
        <p:nvSpPr>
          <p:cNvPr id="3" name="Content Placeholder 2">
            <a:extLst>
              <a:ext uri="{FF2B5EF4-FFF2-40B4-BE49-F238E27FC236}">
                <a16:creationId xmlns:a16="http://schemas.microsoft.com/office/drawing/2014/main" id="{1998817B-F940-4979-1C3E-E2EDA839885F}"/>
              </a:ext>
            </a:extLst>
          </p:cNvPr>
          <p:cNvSpPr>
            <a:spLocks noGrp="1"/>
          </p:cNvSpPr>
          <p:nvPr>
            <p:ph idx="1"/>
          </p:nvPr>
        </p:nvSpPr>
        <p:spPr>
          <a:xfrm>
            <a:off x="4810259" y="649480"/>
            <a:ext cx="6555347" cy="5546047"/>
          </a:xfrm>
        </p:spPr>
        <p:txBody>
          <a:bodyPr anchor="ctr">
            <a:normAutofit/>
          </a:bodyPr>
          <a:lstStyle/>
          <a:p>
            <a:r>
              <a:rPr lang="en-US" sz="2000"/>
              <a:t>Cost Effectiveness asks “what does it cost to achieve my effect”</a:t>
            </a:r>
          </a:p>
          <a:p>
            <a:r>
              <a:rPr lang="en-US" sz="2000"/>
              <a:t>Dopp, et. al, in 2017 dollars</a:t>
            </a:r>
          </a:p>
          <a:p>
            <a:r>
              <a:rPr lang="en-US" sz="2000"/>
              <a:t>Evaluated 4 sites using the CBT variant designed for youth with PSB’s</a:t>
            </a:r>
          </a:p>
          <a:p>
            <a:pPr lvl="1"/>
            <a:r>
              <a:rPr lang="en-US" sz="2000"/>
              <a:t>Looked at 6 sites:  in 5 of th 6 sites the average cost was below $4,000 per youth (one site was an outlier ay $37,612.. See the article for details</a:t>
            </a:r>
          </a:p>
          <a:p>
            <a:pPr lvl="1"/>
            <a:r>
              <a:rPr lang="en-US" sz="2000"/>
              <a:t>Included costs of staff training in the evidence based  model</a:t>
            </a:r>
          </a:p>
        </p:txBody>
      </p:sp>
    </p:spTree>
    <p:extLst>
      <p:ext uri="{BB962C8B-B14F-4D97-AF65-F5344CB8AC3E}">
        <p14:creationId xmlns:p14="http://schemas.microsoft.com/office/powerpoint/2010/main" val="28807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810902-C171-3D09-FFEF-9F5516E5451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Cost Benefit asks:  was it worth it?</a:t>
            </a:r>
          </a:p>
        </p:txBody>
      </p:sp>
      <p:graphicFrame>
        <p:nvGraphicFramePr>
          <p:cNvPr id="5" name="Content Placeholder 2">
            <a:extLst>
              <a:ext uri="{FF2B5EF4-FFF2-40B4-BE49-F238E27FC236}">
                <a16:creationId xmlns:a16="http://schemas.microsoft.com/office/drawing/2014/main" id="{A7692351-118B-F9CD-4E31-551650E8042D}"/>
              </a:ext>
            </a:extLst>
          </p:cNvPr>
          <p:cNvGraphicFramePr>
            <a:graphicFrameLocks noGrp="1"/>
          </p:cNvGraphicFramePr>
          <p:nvPr>
            <p:ph idx="1"/>
            <p:extLst>
              <p:ext uri="{D42A27DB-BD31-4B8C-83A1-F6EECF244321}">
                <p14:modId xmlns:p14="http://schemas.microsoft.com/office/powerpoint/2010/main" val="188855960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178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052494-8991-7517-F3A5-2997C1355D00}"/>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latin typeface="+mj-lt"/>
                <a:ea typeface="+mj-ea"/>
                <a:cs typeface="+mj-cs"/>
              </a:rPr>
              <a:t>Cost of Registries </a:t>
            </a:r>
          </a:p>
        </p:txBody>
      </p:sp>
      <p:sp>
        <p:nvSpPr>
          <p:cNvPr id="5" name="Content Placeholder 4">
            <a:extLst>
              <a:ext uri="{FF2B5EF4-FFF2-40B4-BE49-F238E27FC236}">
                <a16:creationId xmlns:a16="http://schemas.microsoft.com/office/drawing/2014/main" id="{F3EE5DC6-49C2-92F0-6FF5-26B3A87EDFC0}"/>
              </a:ext>
            </a:extLst>
          </p:cNvPr>
          <p:cNvSpPr>
            <a:spLocks noGrp="1"/>
          </p:cNvSpPr>
          <p:nvPr>
            <p:ph idx="1"/>
          </p:nvPr>
        </p:nvSpPr>
        <p:spPr>
          <a:xfrm>
            <a:off x="4547698" y="1608667"/>
            <a:ext cx="3421958" cy="4501127"/>
          </a:xfrm>
        </p:spPr>
        <p:txBody>
          <a:bodyPr vert="horz" lIns="91440" tIns="45720" rIns="91440" bIns="45720" rtlCol="0">
            <a:normAutofit/>
          </a:bodyPr>
          <a:lstStyle/>
          <a:p>
            <a:pPr marL="457200" lvl="1">
              <a:spcBef>
                <a:spcPts val="0"/>
              </a:spcBef>
            </a:pPr>
            <a:r>
              <a:rPr lang="en-US" sz="2000">
                <a:effectLst/>
              </a:rPr>
              <a:t> </a:t>
            </a:r>
          </a:p>
          <a:p>
            <a:endParaRPr lang="en-US" sz="2000" dirty="0"/>
          </a:p>
        </p:txBody>
      </p:sp>
      <p:sp>
        <p:nvSpPr>
          <p:cNvPr id="3" name="TextBox 2">
            <a:extLst>
              <a:ext uri="{FF2B5EF4-FFF2-40B4-BE49-F238E27FC236}">
                <a16:creationId xmlns:a16="http://schemas.microsoft.com/office/drawing/2014/main" id="{65CCC351-04C4-8E3E-84E0-77A9090B1D63}"/>
              </a:ext>
            </a:extLst>
          </p:cNvPr>
          <p:cNvSpPr txBox="1"/>
          <p:nvPr/>
        </p:nvSpPr>
        <p:spPr>
          <a:xfrm>
            <a:off x="8289696" y="1608667"/>
            <a:ext cx="3421957" cy="450112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a:effectLst/>
              </a:rPr>
              <a:t>Annual costs to governments for managing youthful</a:t>
            </a:r>
            <a:br>
              <a:rPr lang="en-US" sz="2000" b="0" i="0" dirty="0">
                <a:effectLst/>
              </a:rPr>
            </a:br>
            <a:r>
              <a:rPr lang="en-US" sz="2000" b="0" i="0" dirty="0">
                <a:effectLst/>
              </a:rPr>
              <a:t>offenders are estimated to “range from $10 million to  $100 million per year”</a:t>
            </a:r>
          </a:p>
          <a:p>
            <a:pPr indent="-228600">
              <a:lnSpc>
                <a:spcPct val="90000"/>
              </a:lnSpc>
              <a:spcAft>
                <a:spcPts val="600"/>
              </a:spcAft>
              <a:buFont typeface="Arial" panose="020B0604020202020204" pitchFamily="34" charset="0"/>
              <a:buChar char="•"/>
            </a:pPr>
            <a:br>
              <a:rPr lang="en-US" sz="2000" dirty="0"/>
            </a:br>
            <a:r>
              <a:rPr lang="en-US" sz="2000" dirty="0"/>
              <a:t>Add direct costs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Indirect costs </a:t>
            </a:r>
          </a:p>
        </p:txBody>
      </p:sp>
    </p:spTree>
    <p:extLst>
      <p:ext uri="{BB962C8B-B14F-4D97-AF65-F5344CB8AC3E}">
        <p14:creationId xmlns:p14="http://schemas.microsoft.com/office/powerpoint/2010/main" val="5262063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3D858AA-5C9A-C592-1C6B-12F94E3255BE}"/>
              </a:ext>
            </a:extLst>
          </p:cNvPr>
          <p:cNvGraphicFramePr>
            <a:graphicFrameLocks noGrp="1"/>
          </p:cNvGraphicFramePr>
          <p:nvPr>
            <p:ph idx="1"/>
            <p:extLst>
              <p:ext uri="{D42A27DB-BD31-4B8C-83A1-F6EECF244321}">
                <p14:modId xmlns:p14="http://schemas.microsoft.com/office/powerpoint/2010/main" val="203762267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722BB0ED-2508-C8B8-EAB6-DD326359839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82744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850F-5E5F-4297-10DD-2DBB2B905D50}"/>
              </a:ext>
            </a:extLst>
          </p:cNvPr>
          <p:cNvSpPr>
            <a:spLocks noGrp="1"/>
          </p:cNvSpPr>
          <p:nvPr>
            <p:ph type="title"/>
          </p:nvPr>
        </p:nvSpPr>
        <p:spPr/>
        <p:txBody>
          <a:bodyPr/>
          <a:lstStyle/>
          <a:p>
            <a:r>
              <a:rPr lang="en-US"/>
              <a:t>Confounding Policy Issues</a:t>
            </a:r>
            <a:endParaRPr lang="en-US" dirty="0"/>
          </a:p>
        </p:txBody>
      </p:sp>
      <p:sp>
        <p:nvSpPr>
          <p:cNvPr id="3" name="Content Placeholder 2">
            <a:extLst>
              <a:ext uri="{FF2B5EF4-FFF2-40B4-BE49-F238E27FC236}">
                <a16:creationId xmlns:a16="http://schemas.microsoft.com/office/drawing/2014/main" id="{7C6E61A9-BD2B-347A-ECEF-CB773DA4D528}"/>
              </a:ext>
            </a:extLst>
          </p:cNvPr>
          <p:cNvSpPr>
            <a:spLocks noGrp="1"/>
          </p:cNvSpPr>
          <p:nvPr>
            <p:ph sz="half" idx="1"/>
          </p:nvPr>
        </p:nvSpPr>
        <p:spPr/>
        <p:txBody>
          <a:bodyPr/>
          <a:lstStyle/>
          <a:p>
            <a:r>
              <a:rPr lang="en-US"/>
              <a:t>Registries as ‘Crime Control Theater’</a:t>
            </a:r>
            <a:endParaRPr lang="en-US" dirty="0"/>
          </a:p>
        </p:txBody>
      </p:sp>
      <p:sp>
        <p:nvSpPr>
          <p:cNvPr id="4" name="Content Placeholder 3">
            <a:extLst>
              <a:ext uri="{FF2B5EF4-FFF2-40B4-BE49-F238E27FC236}">
                <a16:creationId xmlns:a16="http://schemas.microsoft.com/office/drawing/2014/main" id="{F4487F8B-5181-A23F-DAF6-F5A9BBFE3040}"/>
              </a:ext>
            </a:extLst>
          </p:cNvPr>
          <p:cNvSpPr>
            <a:spLocks noGrp="1"/>
          </p:cNvSpPr>
          <p:nvPr>
            <p:ph sz="half" idx="2"/>
          </p:nvPr>
        </p:nvSpPr>
        <p:spPr/>
        <p:txBody>
          <a:bodyPr/>
          <a:lstStyle/>
          <a:p>
            <a:r>
              <a:rPr lang="en-US" dirty="0"/>
              <a:t>Crime control theater refers to the  issue of public policies or programs which have been found to have no effect but are too popular  with the public to terminate</a:t>
            </a:r>
          </a:p>
          <a:p>
            <a:endParaRPr lang="en-US" dirty="0"/>
          </a:p>
          <a:p>
            <a:pPr marL="0" indent="0">
              <a:buNone/>
            </a:pPr>
            <a:endParaRPr lang="en-US" dirty="0"/>
          </a:p>
        </p:txBody>
      </p:sp>
    </p:spTree>
    <p:extLst>
      <p:ext uri="{BB962C8B-B14F-4D97-AF65-F5344CB8AC3E}">
        <p14:creationId xmlns:p14="http://schemas.microsoft.com/office/powerpoint/2010/main" val="2376097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72387A-7D35-3FAF-F19B-9C76527D595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Confounding Policy Issues</a:t>
            </a:r>
          </a:p>
        </p:txBody>
      </p:sp>
      <p:graphicFrame>
        <p:nvGraphicFramePr>
          <p:cNvPr id="22" name="Content Placeholder 2">
            <a:extLst>
              <a:ext uri="{FF2B5EF4-FFF2-40B4-BE49-F238E27FC236}">
                <a16:creationId xmlns:a16="http://schemas.microsoft.com/office/drawing/2014/main" id="{003BED41-F72F-DCD4-8F98-F36C0B883728}"/>
              </a:ext>
            </a:extLst>
          </p:cNvPr>
          <p:cNvGraphicFramePr>
            <a:graphicFrameLocks noGrp="1"/>
          </p:cNvGraphicFramePr>
          <p:nvPr>
            <p:ph idx="1"/>
            <p:extLst>
              <p:ext uri="{D42A27DB-BD31-4B8C-83A1-F6EECF244321}">
                <p14:modId xmlns:p14="http://schemas.microsoft.com/office/powerpoint/2010/main" val="1491196978"/>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122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72387A-7D35-3FAF-F19B-9C76527D595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Confounding Policy Issues</a:t>
            </a:r>
          </a:p>
        </p:txBody>
      </p:sp>
      <p:graphicFrame>
        <p:nvGraphicFramePr>
          <p:cNvPr id="22" name="Content Placeholder 2">
            <a:extLst>
              <a:ext uri="{FF2B5EF4-FFF2-40B4-BE49-F238E27FC236}">
                <a16:creationId xmlns:a16="http://schemas.microsoft.com/office/drawing/2014/main" id="{003BED41-F72F-DCD4-8F98-F36C0B883728}"/>
              </a:ext>
            </a:extLst>
          </p:cNvPr>
          <p:cNvGraphicFramePr>
            <a:graphicFrameLocks noGrp="1"/>
          </p:cNvGraphicFramePr>
          <p:nvPr>
            <p:ph idx="1"/>
            <p:extLst>
              <p:ext uri="{D42A27DB-BD31-4B8C-83A1-F6EECF244321}">
                <p14:modId xmlns:p14="http://schemas.microsoft.com/office/powerpoint/2010/main" val="74317970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471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ADC96-6CA8-5ED0-3AF0-3599F5EE94F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Confounding Policy Issues</a:t>
            </a:r>
          </a:p>
        </p:txBody>
      </p:sp>
      <p:sp>
        <p:nvSpPr>
          <p:cNvPr id="3" name="Content Placeholder 2">
            <a:extLst>
              <a:ext uri="{FF2B5EF4-FFF2-40B4-BE49-F238E27FC236}">
                <a16:creationId xmlns:a16="http://schemas.microsoft.com/office/drawing/2014/main" id="{AEE28508-C576-2BD0-7E27-40F460F0D729}"/>
              </a:ext>
            </a:extLst>
          </p:cNvPr>
          <p:cNvSpPr>
            <a:spLocks noGrp="1"/>
          </p:cNvSpPr>
          <p:nvPr>
            <p:ph idx="1"/>
          </p:nvPr>
        </p:nvSpPr>
        <p:spPr>
          <a:xfrm>
            <a:off x="4810259" y="649480"/>
            <a:ext cx="6555347" cy="5546047"/>
          </a:xfrm>
        </p:spPr>
        <p:txBody>
          <a:bodyPr anchor="ctr">
            <a:normAutofit/>
          </a:bodyPr>
          <a:lstStyle/>
          <a:p>
            <a:r>
              <a:rPr lang="en-US" sz="4000" dirty="0"/>
              <a:t>Challenges in promoting legal changes: </a:t>
            </a:r>
          </a:p>
          <a:p>
            <a:r>
              <a:rPr lang="en-US" sz="4000" dirty="0"/>
              <a:t> No one wants to be portrayed as  either soft of sex offenders or not a protector of children</a:t>
            </a:r>
          </a:p>
        </p:txBody>
      </p:sp>
    </p:spTree>
    <p:extLst>
      <p:ext uri="{BB962C8B-B14F-4D97-AF65-F5344CB8AC3E}">
        <p14:creationId xmlns:p14="http://schemas.microsoft.com/office/powerpoint/2010/main" val="3141424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509A5F-1F5A-7EFC-5DE9-4A593CE7B345}"/>
              </a:ext>
            </a:extLst>
          </p:cNvPr>
          <p:cNvSpPr>
            <a:spLocks noGrp="1"/>
          </p:cNvSpPr>
          <p:nvPr>
            <p:ph type="title"/>
          </p:nvPr>
        </p:nvSpPr>
        <p:spPr/>
        <p:txBody>
          <a:bodyPr/>
          <a:lstStyle/>
          <a:p>
            <a:br>
              <a:rPr lang="en-US" dirty="0"/>
            </a:br>
            <a:endParaRPr lang="en-US" dirty="0"/>
          </a:p>
        </p:txBody>
      </p:sp>
      <p:sp>
        <p:nvSpPr>
          <p:cNvPr id="7" name="Content Placeholder 6">
            <a:extLst>
              <a:ext uri="{FF2B5EF4-FFF2-40B4-BE49-F238E27FC236}">
                <a16:creationId xmlns:a16="http://schemas.microsoft.com/office/drawing/2014/main" id="{13772D45-A5F7-E1D0-9359-C28C1E796A5F}"/>
              </a:ext>
            </a:extLst>
          </p:cNvPr>
          <p:cNvSpPr>
            <a:spLocks noGrp="1"/>
          </p:cNvSpPr>
          <p:nvPr>
            <p:ph sz="half" idx="1"/>
          </p:nvPr>
        </p:nvSpPr>
        <p:spPr>
          <a:xfrm>
            <a:off x="1097280" y="1037490"/>
            <a:ext cx="4937760" cy="4831603"/>
          </a:xfrm>
        </p:spPr>
        <p:txBody>
          <a:bodyPr/>
          <a:lstStyle/>
          <a:p>
            <a:r>
              <a:rPr lang="en-US" sz="1800" b="1" i="0" dirty="0">
                <a:solidFill>
                  <a:srgbClr val="A71221"/>
                </a:solidFill>
                <a:effectLst/>
                <a:latin typeface="LibreBaskerville-Bold"/>
              </a:rPr>
              <a:t>Confounding Policy Issues</a:t>
            </a:r>
            <a:endParaRPr lang="en-US" sz="1800" b="0" i="1" dirty="0">
              <a:solidFill>
                <a:srgbClr val="A71221"/>
              </a:solidFill>
              <a:effectLst/>
              <a:latin typeface="LibreBaskerville-Italic"/>
            </a:endParaRPr>
          </a:p>
          <a:p>
            <a:endParaRPr lang="en-US" sz="1800" b="0" i="1" dirty="0">
              <a:solidFill>
                <a:srgbClr val="A71221"/>
              </a:solidFill>
              <a:effectLst/>
              <a:latin typeface="LibreBaskerville-Italic"/>
            </a:endParaRPr>
          </a:p>
          <a:p>
            <a:r>
              <a:rPr lang="en-US" sz="1800" b="0" i="1" dirty="0">
                <a:solidFill>
                  <a:srgbClr val="A71221"/>
                </a:solidFill>
                <a:effectLst/>
                <a:latin typeface="LibreBaskerville-Italic"/>
              </a:rPr>
              <a:t>Wide Variations Among States </a:t>
            </a:r>
            <a:br>
              <a:rPr lang="en-US" dirty="0"/>
            </a:br>
            <a:endParaRPr lang="en-US" dirty="0"/>
          </a:p>
          <a:p>
            <a:r>
              <a:rPr lang="en-US" sz="1800" b="0" i="1" dirty="0">
                <a:solidFill>
                  <a:srgbClr val="A71221"/>
                </a:solidFill>
                <a:effectLst/>
                <a:latin typeface="LibreBaskerville-Italic"/>
              </a:rPr>
              <a:t>Sex Offender Registries as ‘Crime</a:t>
            </a:r>
            <a:br>
              <a:rPr lang="en-US" sz="1800" b="0" i="1" dirty="0">
                <a:solidFill>
                  <a:srgbClr val="A71221"/>
                </a:solidFill>
                <a:effectLst/>
                <a:latin typeface="LibreBaskerville-Italic"/>
              </a:rPr>
            </a:br>
            <a:r>
              <a:rPr lang="en-US" sz="1800" b="0" i="1" dirty="0">
                <a:solidFill>
                  <a:srgbClr val="A71221"/>
                </a:solidFill>
                <a:effectLst/>
                <a:latin typeface="LibreBaskerville-Italic"/>
              </a:rPr>
              <a:t>Control Theater’</a:t>
            </a:r>
            <a:r>
              <a:rPr lang="en-US" dirty="0"/>
              <a:t> </a:t>
            </a:r>
          </a:p>
          <a:p>
            <a:endParaRPr lang="en-US" dirty="0"/>
          </a:p>
          <a:p>
            <a:r>
              <a:rPr lang="en-US" sz="1800" b="0" i="1" dirty="0">
                <a:solidFill>
                  <a:srgbClr val="A71221"/>
                </a:solidFill>
                <a:effectLst/>
                <a:latin typeface="LibreBaskerville-Italic"/>
              </a:rPr>
              <a:t>Challenges in Promoting Legal Changes</a:t>
            </a:r>
            <a:r>
              <a:rPr lang="en-US" dirty="0"/>
              <a:t> </a:t>
            </a:r>
            <a:br>
              <a:rPr lang="en-US" dirty="0"/>
            </a:br>
            <a:br>
              <a:rPr lang="en-US" dirty="0"/>
            </a:br>
            <a:endParaRPr lang="en-US" dirty="0"/>
          </a:p>
        </p:txBody>
      </p:sp>
      <p:sp>
        <p:nvSpPr>
          <p:cNvPr id="11" name="Content Placeholder 10">
            <a:extLst>
              <a:ext uri="{FF2B5EF4-FFF2-40B4-BE49-F238E27FC236}">
                <a16:creationId xmlns:a16="http://schemas.microsoft.com/office/drawing/2014/main" id="{3EECA8AA-8CE5-3887-7730-A2992C509631}"/>
              </a:ext>
            </a:extLst>
          </p:cNvPr>
          <p:cNvSpPr>
            <a:spLocks noGrp="1"/>
          </p:cNvSpPr>
          <p:nvPr>
            <p:ph sz="half" idx="2"/>
          </p:nvPr>
        </p:nvSpPr>
        <p:spPr>
          <a:xfrm>
            <a:off x="6217920" y="1037492"/>
            <a:ext cx="4937760" cy="4831603"/>
          </a:xfrm>
        </p:spPr>
        <p:txBody>
          <a:bodyPr/>
          <a:lstStyle/>
          <a:p>
            <a:r>
              <a:rPr lang="en-US" sz="1800" b="1" i="0" dirty="0">
                <a:solidFill>
                  <a:srgbClr val="A71221"/>
                </a:solidFill>
                <a:effectLst/>
                <a:latin typeface="LibreBaskerville-Bold"/>
              </a:rPr>
              <a:t>Current Issues for Study and  Advocacy</a:t>
            </a:r>
            <a:r>
              <a:rPr lang="en-US" dirty="0"/>
              <a:t> </a:t>
            </a:r>
            <a:br>
              <a:rPr lang="en-US" dirty="0"/>
            </a:br>
            <a:endParaRPr lang="en-US" dirty="0"/>
          </a:p>
          <a:p>
            <a:pPr marL="0" indent="0">
              <a:buNone/>
            </a:pPr>
            <a:r>
              <a:rPr lang="en-US" sz="1800" b="0" i="1" dirty="0">
                <a:solidFill>
                  <a:srgbClr val="A71221"/>
                </a:solidFill>
                <a:effectLst/>
                <a:latin typeface="LibreBaskerville-Italic"/>
              </a:rPr>
              <a:t>Realistic Reframing of Sexual Abuse</a:t>
            </a:r>
            <a:br>
              <a:rPr lang="en-US" sz="1800" b="0" i="1" dirty="0">
                <a:solidFill>
                  <a:srgbClr val="A71221"/>
                </a:solidFill>
                <a:effectLst/>
                <a:latin typeface="LibreBaskerville-Italic"/>
              </a:rPr>
            </a:br>
            <a:r>
              <a:rPr lang="en-US" sz="1800" b="0" i="1" dirty="0">
                <a:solidFill>
                  <a:srgbClr val="A71221"/>
                </a:solidFill>
                <a:effectLst/>
                <a:latin typeface="LibreBaskerville-Italic"/>
              </a:rPr>
              <a:t>Prevention as a Public Health Issue</a:t>
            </a:r>
            <a:r>
              <a:rPr lang="en-US" dirty="0"/>
              <a:t> </a:t>
            </a:r>
          </a:p>
          <a:p>
            <a:pPr marL="0" indent="0">
              <a:buNone/>
            </a:pPr>
            <a:r>
              <a:rPr lang="en-US" sz="1800" b="0" i="1" dirty="0">
                <a:solidFill>
                  <a:srgbClr val="A71221"/>
                </a:solidFill>
                <a:effectLst/>
                <a:latin typeface="LibreBaskerville-Italic"/>
              </a:rPr>
              <a:t>Safe, Effective Early Intervention</a:t>
            </a:r>
            <a:r>
              <a:rPr lang="en-US" dirty="0"/>
              <a:t> </a:t>
            </a:r>
          </a:p>
          <a:p>
            <a:endParaRPr lang="en-US" dirty="0"/>
          </a:p>
          <a:p>
            <a:r>
              <a:rPr lang="en-US" sz="1800" b="0" i="1" dirty="0">
                <a:solidFill>
                  <a:srgbClr val="A71221"/>
                </a:solidFill>
                <a:effectLst/>
                <a:latin typeface="LibreBaskerville-Italic"/>
              </a:rPr>
              <a:t>Trying Youth with Problematic Sexual</a:t>
            </a:r>
            <a:br>
              <a:rPr lang="en-US" sz="1800" b="0" i="1" dirty="0">
                <a:solidFill>
                  <a:srgbClr val="A71221"/>
                </a:solidFill>
                <a:effectLst/>
                <a:latin typeface="LibreBaskerville-Italic"/>
              </a:rPr>
            </a:br>
            <a:r>
              <a:rPr lang="en-US" sz="1800" b="0" i="1" dirty="0">
                <a:solidFill>
                  <a:srgbClr val="A71221"/>
                </a:solidFill>
                <a:effectLst/>
                <a:latin typeface="LibreBaskerville-Italic"/>
              </a:rPr>
              <a:t>Behaviors as Adults</a:t>
            </a:r>
            <a:r>
              <a:rPr lang="en-US" dirty="0"/>
              <a:t> </a:t>
            </a:r>
            <a:br>
              <a:rPr lang="en-US" dirty="0"/>
            </a:br>
            <a:br>
              <a:rPr lang="en-US" dirty="0"/>
            </a:br>
            <a:br>
              <a:rPr lang="en-US" dirty="0"/>
            </a:br>
            <a:endParaRPr lang="en-US" dirty="0"/>
          </a:p>
        </p:txBody>
      </p:sp>
      <p:sp>
        <p:nvSpPr>
          <p:cNvPr id="5" name="Footer Placeholder 4">
            <a:extLst>
              <a:ext uri="{FF2B5EF4-FFF2-40B4-BE49-F238E27FC236}">
                <a16:creationId xmlns:a16="http://schemas.microsoft.com/office/drawing/2014/main" id="{52FA16DE-9527-5AC9-3967-DD57638791EF}"/>
              </a:ext>
            </a:extLst>
          </p:cNvPr>
          <p:cNvSpPr>
            <a:spLocks noGrp="1"/>
          </p:cNvSpPr>
          <p:nvPr>
            <p:ph type="ftr" sz="quarter" idx="11"/>
          </p:nvPr>
        </p:nvSpPr>
        <p:spPr/>
        <p:txBody>
          <a:bodyPr/>
          <a:lstStyle/>
          <a:p>
            <a:r>
              <a:rPr lang="en-US"/>
              <a:t>SEXWISEPARENT.COM</a:t>
            </a:r>
            <a:endParaRPr lang="en-US" dirty="0"/>
          </a:p>
        </p:txBody>
      </p:sp>
    </p:spTree>
    <p:extLst>
      <p:ext uri="{BB962C8B-B14F-4D97-AF65-F5344CB8AC3E}">
        <p14:creationId xmlns:p14="http://schemas.microsoft.com/office/powerpoint/2010/main" val="109410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251312"/>
            <a:ext cx="10506456" cy="1010264"/>
          </a:xfrm>
        </p:spPr>
        <p:txBody>
          <a:bodyPr anchor="ctr">
            <a:normAutofit/>
          </a:bodyPr>
          <a:lstStyle/>
          <a:p>
            <a:r>
              <a:rPr lang="en-US" dirty="0"/>
              <a:t>Points of View</a:t>
            </a:r>
          </a:p>
        </p:txBody>
      </p:sp>
      <p:graphicFrame>
        <p:nvGraphicFramePr>
          <p:cNvPr id="19" name="Content Placeholder 2">
            <a:extLst>
              <a:ext uri="{FF2B5EF4-FFF2-40B4-BE49-F238E27FC236}">
                <a16:creationId xmlns:a16="http://schemas.microsoft.com/office/drawing/2014/main" id="{C156B60E-685E-470D-83ED-7038BD1921EB}"/>
              </a:ext>
            </a:extLst>
          </p:cNvPr>
          <p:cNvGraphicFramePr>
            <a:graphicFrameLocks noGrp="1"/>
          </p:cNvGraphicFramePr>
          <p:nvPr>
            <p:ph idx="1"/>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25D85-6EA0-3543-0E9D-84C4E80CC8F5}"/>
              </a:ext>
            </a:extLst>
          </p:cNvPr>
          <p:cNvSpPr>
            <a:spLocks noGrp="1"/>
          </p:cNvSpPr>
          <p:nvPr>
            <p:ph type="title"/>
          </p:nvPr>
        </p:nvSpPr>
        <p:spPr>
          <a:xfrm>
            <a:off x="992206" y="1608667"/>
            <a:ext cx="2823275" cy="4501127"/>
          </a:xfrm>
        </p:spPr>
        <p:txBody>
          <a:bodyPr anchor="t">
            <a:normAutofit/>
          </a:bodyPr>
          <a:lstStyle/>
          <a:p>
            <a:pPr algn="r"/>
            <a:r>
              <a:rPr lang="en-US" sz="5400" dirty="0">
                <a:solidFill>
                  <a:srgbClr val="FFFFFF"/>
                </a:solidFill>
              </a:rPr>
              <a:t>Current Issues for Study and Advocacy</a:t>
            </a:r>
          </a:p>
        </p:txBody>
      </p:sp>
      <p:sp>
        <p:nvSpPr>
          <p:cNvPr id="3" name="Content Placeholder 2">
            <a:extLst>
              <a:ext uri="{FF2B5EF4-FFF2-40B4-BE49-F238E27FC236}">
                <a16:creationId xmlns:a16="http://schemas.microsoft.com/office/drawing/2014/main" id="{11F7F832-E2C5-8151-257C-EE868C623C58}"/>
              </a:ext>
            </a:extLst>
          </p:cNvPr>
          <p:cNvSpPr>
            <a:spLocks noGrp="1"/>
          </p:cNvSpPr>
          <p:nvPr>
            <p:ph sz="half" idx="1"/>
          </p:nvPr>
        </p:nvSpPr>
        <p:spPr>
          <a:xfrm>
            <a:off x="4547698" y="346841"/>
            <a:ext cx="3421958" cy="5762953"/>
          </a:xfrm>
        </p:spPr>
        <p:txBody>
          <a:bodyPr>
            <a:noAutofit/>
          </a:bodyPr>
          <a:lstStyle/>
          <a:p>
            <a:r>
              <a:rPr lang="en-US" sz="4800" dirty="0"/>
              <a:t>Reframing youth with problematic sexual behaviors as a public health problem</a:t>
            </a:r>
          </a:p>
        </p:txBody>
      </p:sp>
      <p:sp>
        <p:nvSpPr>
          <p:cNvPr id="4" name="Content Placeholder 3">
            <a:extLst>
              <a:ext uri="{FF2B5EF4-FFF2-40B4-BE49-F238E27FC236}">
                <a16:creationId xmlns:a16="http://schemas.microsoft.com/office/drawing/2014/main" id="{2AC6EF24-B29E-F4C2-1F90-71DCB0EBC1C6}"/>
              </a:ext>
            </a:extLst>
          </p:cNvPr>
          <p:cNvSpPr>
            <a:spLocks noGrp="1"/>
          </p:cNvSpPr>
          <p:nvPr>
            <p:ph sz="half" idx="2"/>
          </p:nvPr>
        </p:nvSpPr>
        <p:spPr>
          <a:xfrm>
            <a:off x="8289696" y="1608667"/>
            <a:ext cx="3421957" cy="4501127"/>
          </a:xfrm>
        </p:spPr>
        <p:txBody>
          <a:bodyPr>
            <a:normAutofit/>
          </a:bodyPr>
          <a:lstStyle/>
          <a:p>
            <a:pPr marL="0" indent="0">
              <a:buNone/>
            </a:pPr>
            <a:endParaRPr lang="en-US" sz="2000" dirty="0"/>
          </a:p>
        </p:txBody>
      </p:sp>
    </p:spTree>
    <p:extLst>
      <p:ext uri="{BB962C8B-B14F-4D97-AF65-F5344CB8AC3E}">
        <p14:creationId xmlns:p14="http://schemas.microsoft.com/office/powerpoint/2010/main" val="1503615232"/>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35AD-1EA3-4E54-81E7-7EE76E71B108}"/>
              </a:ext>
            </a:extLst>
          </p:cNvPr>
          <p:cNvSpPr>
            <a:spLocks noGrp="1"/>
          </p:cNvSpPr>
          <p:nvPr>
            <p:ph type="title"/>
          </p:nvPr>
        </p:nvSpPr>
        <p:spPr>
          <a:xfrm>
            <a:off x="5181601" y="634946"/>
            <a:ext cx="6368142" cy="1450757"/>
          </a:xfrm>
        </p:spPr>
        <p:txBody>
          <a:bodyPr>
            <a:normAutofit fontScale="90000"/>
          </a:bodyPr>
          <a:lstStyle/>
          <a:p>
            <a:r>
              <a:rPr lang="en-US" sz="5000" dirty="0">
                <a:solidFill>
                  <a:srgbClr val="5E5340"/>
                </a:solidFill>
              </a:rPr>
              <a:t>Listen!  </a:t>
            </a:r>
            <a:r>
              <a:rPr lang="en-US" sz="5000" i="1" dirty="0">
                <a:solidFill>
                  <a:srgbClr val="5E5340"/>
                </a:solidFill>
              </a:rPr>
              <a:t>This American Life:  Help Wanted</a:t>
            </a:r>
          </a:p>
        </p:txBody>
      </p:sp>
      <p:pic>
        <p:nvPicPr>
          <p:cNvPr id="5" name="Picture 4" descr="A close up of a person wearing a blue shirt&#10;&#10;Description generated with high confidence">
            <a:extLst>
              <a:ext uri="{FF2B5EF4-FFF2-40B4-BE49-F238E27FC236}">
                <a16:creationId xmlns:a16="http://schemas.microsoft.com/office/drawing/2014/main" id="{7A67C006-B816-47D7-912B-133684C8DD7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06" r="26444" b="2"/>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63017E38-944A-423D-8304-91EA33FD27E1}"/>
              </a:ext>
            </a:extLst>
          </p:cNvPr>
          <p:cNvSpPr>
            <a:spLocks noGrp="1"/>
          </p:cNvSpPr>
          <p:nvPr>
            <p:ph idx="1"/>
          </p:nvPr>
        </p:nvSpPr>
        <p:spPr>
          <a:xfrm>
            <a:off x="5181601" y="2198914"/>
            <a:ext cx="6368142" cy="3670180"/>
          </a:xfrm>
        </p:spPr>
        <p:txBody>
          <a:bodyPr>
            <a:normAutofit fontScale="92500" lnSpcReduction="20000"/>
          </a:bodyPr>
          <a:lstStyle/>
          <a:p>
            <a:pPr marL="0" indent="0">
              <a:buNone/>
            </a:pPr>
            <a:r>
              <a:rPr lang="en-US" sz="4000" dirty="0"/>
              <a:t>A young man  recognizing his attraction to children, wants help</a:t>
            </a:r>
          </a:p>
          <a:p>
            <a:endParaRPr lang="en-US" dirty="0"/>
          </a:p>
          <a:p>
            <a:endParaRPr lang="en-US" dirty="0"/>
          </a:p>
          <a:p>
            <a:endParaRPr lang="en-US" dirty="0"/>
          </a:p>
          <a:p>
            <a:pPr marL="0" indent="0">
              <a:buNone/>
            </a:pPr>
            <a:r>
              <a:rPr lang="en-US" dirty="0"/>
              <a:t>https://www.thisamericanlife.org/radio-archives/episode/522/tarred-and-feathered?act=2</a:t>
            </a:r>
          </a:p>
        </p:txBody>
      </p:sp>
    </p:spTree>
    <p:extLst>
      <p:ext uri="{BB962C8B-B14F-4D97-AF65-F5344CB8AC3E}">
        <p14:creationId xmlns:p14="http://schemas.microsoft.com/office/powerpoint/2010/main" val="2586369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25D85-6EA0-3543-0E9D-84C4E80CC8F5}"/>
              </a:ext>
            </a:extLst>
          </p:cNvPr>
          <p:cNvSpPr>
            <a:spLocks noGrp="1"/>
          </p:cNvSpPr>
          <p:nvPr>
            <p:ph type="title"/>
          </p:nvPr>
        </p:nvSpPr>
        <p:spPr>
          <a:xfrm>
            <a:off x="992206" y="1608667"/>
            <a:ext cx="2823275" cy="4501127"/>
          </a:xfrm>
        </p:spPr>
        <p:txBody>
          <a:bodyPr anchor="t">
            <a:normAutofit/>
          </a:bodyPr>
          <a:lstStyle/>
          <a:p>
            <a:pPr algn="r"/>
            <a:r>
              <a:rPr lang="en-US" sz="5400" dirty="0">
                <a:solidFill>
                  <a:srgbClr val="FFFFFF"/>
                </a:solidFill>
              </a:rPr>
              <a:t>Current Issues for Study and Advocacy</a:t>
            </a:r>
          </a:p>
        </p:txBody>
      </p:sp>
      <p:sp>
        <p:nvSpPr>
          <p:cNvPr id="3" name="Content Placeholder 2">
            <a:extLst>
              <a:ext uri="{FF2B5EF4-FFF2-40B4-BE49-F238E27FC236}">
                <a16:creationId xmlns:a16="http://schemas.microsoft.com/office/drawing/2014/main" id="{11F7F832-E2C5-8151-257C-EE868C623C58}"/>
              </a:ext>
            </a:extLst>
          </p:cNvPr>
          <p:cNvSpPr>
            <a:spLocks noGrp="1"/>
          </p:cNvSpPr>
          <p:nvPr>
            <p:ph sz="half" idx="1"/>
          </p:nvPr>
        </p:nvSpPr>
        <p:spPr>
          <a:xfrm>
            <a:off x="4547698" y="1608667"/>
            <a:ext cx="3421958" cy="4501127"/>
          </a:xfrm>
        </p:spPr>
        <p:txBody>
          <a:bodyPr>
            <a:normAutofit/>
          </a:bodyPr>
          <a:lstStyle/>
          <a:p>
            <a:r>
              <a:rPr lang="en-US" sz="2000" dirty="0"/>
              <a:t>Promoting evidenced based treatment</a:t>
            </a:r>
          </a:p>
        </p:txBody>
      </p:sp>
      <p:sp>
        <p:nvSpPr>
          <p:cNvPr id="4" name="Content Placeholder 3">
            <a:extLst>
              <a:ext uri="{FF2B5EF4-FFF2-40B4-BE49-F238E27FC236}">
                <a16:creationId xmlns:a16="http://schemas.microsoft.com/office/drawing/2014/main" id="{2AC6EF24-B29E-F4C2-1F90-71DCB0EBC1C6}"/>
              </a:ext>
            </a:extLst>
          </p:cNvPr>
          <p:cNvSpPr>
            <a:spLocks noGrp="1"/>
          </p:cNvSpPr>
          <p:nvPr>
            <p:ph sz="half" idx="2"/>
          </p:nvPr>
        </p:nvSpPr>
        <p:spPr>
          <a:xfrm>
            <a:off x="8289696" y="1608667"/>
            <a:ext cx="3421957" cy="4501127"/>
          </a:xfrm>
        </p:spPr>
        <p:txBody>
          <a:bodyPr>
            <a:normAutofit/>
          </a:bodyPr>
          <a:lstStyle/>
          <a:p>
            <a:pPr marL="0" indent="0">
              <a:buNone/>
            </a:pPr>
            <a:endParaRPr lang="en-US" sz="2000" dirty="0"/>
          </a:p>
        </p:txBody>
      </p:sp>
    </p:spTree>
    <p:extLst>
      <p:ext uri="{BB962C8B-B14F-4D97-AF65-F5344CB8AC3E}">
        <p14:creationId xmlns:p14="http://schemas.microsoft.com/office/powerpoint/2010/main" val="960811116"/>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25D85-6EA0-3543-0E9D-84C4E80CC8F5}"/>
              </a:ext>
            </a:extLst>
          </p:cNvPr>
          <p:cNvSpPr>
            <a:spLocks noGrp="1"/>
          </p:cNvSpPr>
          <p:nvPr>
            <p:ph type="title"/>
          </p:nvPr>
        </p:nvSpPr>
        <p:spPr>
          <a:xfrm>
            <a:off x="992206" y="1608667"/>
            <a:ext cx="2823275" cy="4501127"/>
          </a:xfrm>
        </p:spPr>
        <p:txBody>
          <a:bodyPr anchor="t">
            <a:normAutofit/>
          </a:bodyPr>
          <a:lstStyle/>
          <a:p>
            <a:pPr algn="r"/>
            <a:r>
              <a:rPr lang="en-US" sz="5400" dirty="0">
                <a:solidFill>
                  <a:srgbClr val="FFFFFF"/>
                </a:solidFill>
              </a:rPr>
              <a:t>Current Issues for Study and Advocacy</a:t>
            </a:r>
          </a:p>
        </p:txBody>
      </p:sp>
      <p:sp>
        <p:nvSpPr>
          <p:cNvPr id="3" name="Content Placeholder 2">
            <a:extLst>
              <a:ext uri="{FF2B5EF4-FFF2-40B4-BE49-F238E27FC236}">
                <a16:creationId xmlns:a16="http://schemas.microsoft.com/office/drawing/2014/main" id="{11F7F832-E2C5-8151-257C-EE868C623C58}"/>
              </a:ext>
            </a:extLst>
          </p:cNvPr>
          <p:cNvSpPr>
            <a:spLocks noGrp="1"/>
          </p:cNvSpPr>
          <p:nvPr>
            <p:ph sz="half" idx="1"/>
          </p:nvPr>
        </p:nvSpPr>
        <p:spPr>
          <a:xfrm>
            <a:off x="4547698" y="1608667"/>
            <a:ext cx="3421958" cy="4501127"/>
          </a:xfrm>
        </p:spPr>
        <p:txBody>
          <a:bodyPr>
            <a:normAutofit/>
          </a:bodyPr>
          <a:lstStyle/>
          <a:p>
            <a:r>
              <a:rPr lang="en-US" sz="2000" dirty="0"/>
              <a:t>Trying youth as adults</a:t>
            </a:r>
          </a:p>
        </p:txBody>
      </p:sp>
      <p:sp>
        <p:nvSpPr>
          <p:cNvPr id="4" name="Content Placeholder 3">
            <a:extLst>
              <a:ext uri="{FF2B5EF4-FFF2-40B4-BE49-F238E27FC236}">
                <a16:creationId xmlns:a16="http://schemas.microsoft.com/office/drawing/2014/main" id="{2AC6EF24-B29E-F4C2-1F90-71DCB0EBC1C6}"/>
              </a:ext>
            </a:extLst>
          </p:cNvPr>
          <p:cNvSpPr>
            <a:spLocks noGrp="1"/>
          </p:cNvSpPr>
          <p:nvPr>
            <p:ph sz="half" idx="2"/>
          </p:nvPr>
        </p:nvSpPr>
        <p:spPr>
          <a:xfrm>
            <a:off x="8289696" y="1608667"/>
            <a:ext cx="3421957" cy="4501127"/>
          </a:xfrm>
        </p:spPr>
        <p:txBody>
          <a:bodyPr>
            <a:normAutofit/>
          </a:bodyPr>
          <a:lstStyle/>
          <a:p>
            <a:endParaRPr lang="en-US" sz="2000" dirty="0"/>
          </a:p>
        </p:txBody>
      </p:sp>
    </p:spTree>
    <p:extLst>
      <p:ext uri="{BB962C8B-B14F-4D97-AF65-F5344CB8AC3E}">
        <p14:creationId xmlns:p14="http://schemas.microsoft.com/office/powerpoint/2010/main" val="4195255612"/>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25D85-6EA0-3543-0E9D-84C4E80CC8F5}"/>
              </a:ext>
            </a:extLst>
          </p:cNvPr>
          <p:cNvSpPr>
            <a:spLocks noGrp="1"/>
          </p:cNvSpPr>
          <p:nvPr>
            <p:ph type="title"/>
          </p:nvPr>
        </p:nvSpPr>
        <p:spPr>
          <a:xfrm>
            <a:off x="992206" y="1608667"/>
            <a:ext cx="2823275" cy="4501127"/>
          </a:xfrm>
        </p:spPr>
        <p:txBody>
          <a:bodyPr anchor="t">
            <a:normAutofit/>
          </a:bodyPr>
          <a:lstStyle/>
          <a:p>
            <a:pPr algn="r"/>
            <a:r>
              <a:rPr lang="en-US" sz="5400" dirty="0">
                <a:solidFill>
                  <a:srgbClr val="FFFFFF"/>
                </a:solidFill>
              </a:rPr>
              <a:t>Current Issues for Study and Advocacy</a:t>
            </a:r>
          </a:p>
        </p:txBody>
      </p:sp>
      <p:sp>
        <p:nvSpPr>
          <p:cNvPr id="3" name="Content Placeholder 2">
            <a:extLst>
              <a:ext uri="{FF2B5EF4-FFF2-40B4-BE49-F238E27FC236}">
                <a16:creationId xmlns:a16="http://schemas.microsoft.com/office/drawing/2014/main" id="{11F7F832-E2C5-8151-257C-EE868C623C58}"/>
              </a:ext>
            </a:extLst>
          </p:cNvPr>
          <p:cNvSpPr>
            <a:spLocks noGrp="1"/>
          </p:cNvSpPr>
          <p:nvPr>
            <p:ph sz="half" idx="1"/>
          </p:nvPr>
        </p:nvSpPr>
        <p:spPr>
          <a:xfrm>
            <a:off x="4547698" y="1608667"/>
            <a:ext cx="3421958" cy="4501127"/>
          </a:xfrm>
        </p:spPr>
        <p:txBody>
          <a:bodyPr>
            <a:normAutofit/>
          </a:bodyPr>
          <a:lstStyle/>
          <a:p>
            <a:r>
              <a:rPr lang="en-US" sz="3200" dirty="0"/>
              <a:t> Have the number of cases  changed in the states who have changed their policies about registration and notification for youth?</a:t>
            </a:r>
          </a:p>
        </p:txBody>
      </p:sp>
      <p:sp>
        <p:nvSpPr>
          <p:cNvPr id="4" name="Content Placeholder 3">
            <a:extLst>
              <a:ext uri="{FF2B5EF4-FFF2-40B4-BE49-F238E27FC236}">
                <a16:creationId xmlns:a16="http://schemas.microsoft.com/office/drawing/2014/main" id="{2AC6EF24-B29E-F4C2-1F90-71DCB0EBC1C6}"/>
              </a:ext>
            </a:extLst>
          </p:cNvPr>
          <p:cNvSpPr>
            <a:spLocks noGrp="1"/>
          </p:cNvSpPr>
          <p:nvPr>
            <p:ph sz="half" idx="2"/>
          </p:nvPr>
        </p:nvSpPr>
        <p:spPr>
          <a:xfrm>
            <a:off x="8289696" y="1608667"/>
            <a:ext cx="3421957" cy="4501127"/>
          </a:xfrm>
        </p:spPr>
        <p:txBody>
          <a:bodyPr>
            <a:normAutofit/>
          </a:bodyPr>
          <a:lstStyle/>
          <a:p>
            <a:r>
              <a:rPr lang="en-US" sz="4000" dirty="0"/>
              <a:t>Preliminary data says it has not.  </a:t>
            </a:r>
          </a:p>
        </p:txBody>
      </p:sp>
    </p:spTree>
    <p:extLst>
      <p:ext uri="{BB962C8B-B14F-4D97-AF65-F5344CB8AC3E}">
        <p14:creationId xmlns:p14="http://schemas.microsoft.com/office/powerpoint/2010/main" val="344474347"/>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 Aways:  </a:t>
            </a:r>
            <a:br>
              <a:rPr lang="en-US" dirty="0"/>
            </a:br>
            <a:r>
              <a:rPr lang="en-US" dirty="0"/>
              <a:t>Potential applications to your work </a:t>
            </a:r>
          </a:p>
        </p:txBody>
      </p:sp>
      <p:sp>
        <p:nvSpPr>
          <p:cNvPr id="3" name="Content Placeholder 2"/>
          <p:cNvSpPr>
            <a:spLocks noGrp="1"/>
          </p:cNvSpPr>
          <p:nvPr>
            <p:ph idx="1"/>
          </p:nvPr>
        </p:nvSpPr>
        <p:spPr/>
        <p:txBody>
          <a:bodyPr>
            <a:normAutofit/>
          </a:bodyPr>
          <a:lstStyle/>
          <a:p>
            <a:r>
              <a:rPr lang="en-US" dirty="0"/>
              <a:t>Sex Offender registries are NOT effective prevention tools!</a:t>
            </a:r>
          </a:p>
          <a:p>
            <a:r>
              <a:rPr lang="en-US" dirty="0"/>
              <a:t> Expanding them may make little sense, and in fact do more harm by casting a wide net that catches people who pose no danger. </a:t>
            </a:r>
          </a:p>
          <a:p>
            <a:pPr lvl="1"/>
            <a:r>
              <a:rPr lang="en-US" dirty="0"/>
              <a:t>This is especially true for youth;    note the work of Elizabeth Letourneau </a:t>
            </a:r>
          </a:p>
          <a:p>
            <a:pPr lvl="2"/>
            <a:r>
              <a:rPr lang="en-US" dirty="0"/>
              <a:t>See her lecture to APSAC here:  </a:t>
            </a:r>
            <a:r>
              <a:rPr lang="en-US" dirty="0">
                <a:hlinkClick r:id="rId2"/>
              </a:rPr>
              <a:t>https://www.apsac.org/videos</a:t>
            </a:r>
            <a:r>
              <a:rPr lang="en-US" dirty="0"/>
              <a:t>    </a:t>
            </a:r>
          </a:p>
          <a:p>
            <a:r>
              <a:rPr lang="en-US" dirty="0"/>
              <a:t>Advocacy point:   The cost of $1.5 Billion could have been used to support evidence-based interventions, which registries clearly are not.</a:t>
            </a:r>
          </a:p>
        </p:txBody>
      </p:sp>
    </p:spTree>
    <p:extLst>
      <p:ext uri="{BB962C8B-B14F-4D97-AF65-F5344CB8AC3E}">
        <p14:creationId xmlns:p14="http://schemas.microsoft.com/office/powerpoint/2010/main" val="3194715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F4E8-23A9-4CC2-9C19-B4EA77E6E5DC}"/>
              </a:ext>
            </a:extLst>
          </p:cNvPr>
          <p:cNvSpPr>
            <a:spLocks noGrp="1"/>
          </p:cNvSpPr>
          <p:nvPr>
            <p:ph type="title"/>
          </p:nvPr>
        </p:nvSpPr>
        <p:spPr>
          <a:xfrm>
            <a:off x="836679" y="723898"/>
            <a:ext cx="6825362" cy="1495425"/>
          </a:xfrm>
        </p:spPr>
        <p:txBody>
          <a:bodyPr vert="horz" lIns="91440" tIns="45720" rIns="91440" bIns="45720" rtlCol="0" anchor="ctr">
            <a:normAutofit/>
          </a:bodyPr>
          <a:lstStyle/>
          <a:p>
            <a:r>
              <a:rPr lang="en-US" sz="4000" dirty="0"/>
              <a:t>Calls to Action to Promote Justice and Equity</a:t>
            </a:r>
          </a:p>
        </p:txBody>
      </p:sp>
      <p:sp>
        <p:nvSpPr>
          <p:cNvPr id="6" name="TextBox 5">
            <a:extLst>
              <a:ext uri="{FF2B5EF4-FFF2-40B4-BE49-F238E27FC236}">
                <a16:creationId xmlns:a16="http://schemas.microsoft.com/office/drawing/2014/main" id="{B57C5BC3-EA6F-B49B-8075-999E042B26AF}"/>
              </a:ext>
            </a:extLst>
          </p:cNvPr>
          <p:cNvSpPr txBox="1"/>
          <p:nvPr/>
        </p:nvSpPr>
        <p:spPr>
          <a:xfrm>
            <a:off x="836680" y="2301766"/>
            <a:ext cx="6002110" cy="4141075"/>
          </a:xfrm>
          <a:prstGeom prst="rect">
            <a:avLst/>
          </a:prstGeom>
        </p:spPr>
        <p:txBody>
          <a:bodyPr vert="horz" lIns="91440" tIns="45720" rIns="91440" bIns="45720" rtlCol="0">
            <a:noAutofit/>
          </a:bodyPr>
          <a:lstStyle/>
          <a:p>
            <a:pPr>
              <a:buFont typeface="Arial" panose="020B0604020202020204" pitchFamily="34" charset="0"/>
              <a:buChar char="•"/>
            </a:pPr>
            <a:r>
              <a:rPr lang="en-US" sz="2000" dirty="0">
                <a:solidFill>
                  <a:srgbClr val="000000"/>
                </a:solidFill>
                <a:latin typeface="+mj-lt"/>
              </a:rPr>
              <a:t>L</a:t>
            </a:r>
            <a:r>
              <a:rPr lang="en-US" sz="2000" b="0" i="0" dirty="0">
                <a:solidFill>
                  <a:srgbClr val="000000"/>
                </a:solidFill>
                <a:effectLst/>
                <a:latin typeface="+mj-lt"/>
              </a:rPr>
              <a:t>earn about policies in your  own state affecting youth with problematic sexual behaviors</a:t>
            </a:r>
            <a:r>
              <a:rPr lang="en-US" sz="2000" dirty="0">
                <a:latin typeface="+mj-lt"/>
              </a:rPr>
              <a:t> </a:t>
            </a:r>
            <a:endParaRPr lang="en-US" sz="2000" b="0" i="0" dirty="0">
              <a:effectLst/>
            </a:endParaRPr>
          </a:p>
          <a:p>
            <a:pPr>
              <a:buFont typeface="Arial" panose="020B0604020202020204" pitchFamily="34" charset="0"/>
              <a:buChar char="•"/>
            </a:pPr>
            <a:endParaRPr lang="en-US" sz="2000" dirty="0">
              <a:solidFill>
                <a:srgbClr val="000000"/>
              </a:solidFill>
              <a:latin typeface="+mj-lt"/>
            </a:endParaRPr>
          </a:p>
          <a:p>
            <a:pPr>
              <a:buFont typeface="Arial" panose="020B0604020202020204" pitchFamily="34" charset="0"/>
              <a:buChar char="•"/>
            </a:pPr>
            <a:r>
              <a:rPr lang="en-US" sz="2000" dirty="0">
                <a:solidFill>
                  <a:srgbClr val="000000"/>
                </a:solidFill>
                <a:latin typeface="+mj-lt"/>
              </a:rPr>
              <a:t>R</a:t>
            </a:r>
            <a:r>
              <a:rPr lang="en-US" sz="2000" b="0" i="0" dirty="0">
                <a:solidFill>
                  <a:srgbClr val="000000"/>
                </a:solidFill>
                <a:effectLst/>
                <a:latin typeface="+mj-lt"/>
              </a:rPr>
              <a:t>eplace the term</a:t>
            </a:r>
            <a:r>
              <a:rPr lang="en-US" sz="2000" dirty="0">
                <a:latin typeface="+mj-lt"/>
              </a:rPr>
              <a:t>  </a:t>
            </a:r>
            <a:r>
              <a:rPr lang="en-US" sz="2000" b="0" i="0" dirty="0">
                <a:solidFill>
                  <a:srgbClr val="000000"/>
                </a:solidFill>
                <a:effectLst/>
                <a:latin typeface="+mj-lt"/>
              </a:rPr>
              <a:t>juvenile sex offender’ with ‘youth with problematic sexual behaviors and advocate for peers and colleagues to do likewise</a:t>
            </a:r>
            <a:r>
              <a:rPr lang="en-US" sz="2000" dirty="0">
                <a:latin typeface="+mj-lt"/>
              </a:rPr>
              <a:t> </a:t>
            </a:r>
          </a:p>
          <a:p>
            <a:endParaRPr lang="en-US" sz="2000" dirty="0">
              <a:latin typeface="+mj-lt"/>
            </a:endParaRPr>
          </a:p>
          <a:p>
            <a:endParaRPr lang="en-US" sz="2000" dirty="0">
              <a:latin typeface="+mj-lt"/>
            </a:endParaRPr>
          </a:p>
          <a:p>
            <a:pPr>
              <a:buFont typeface="Arial" panose="020B0604020202020204" pitchFamily="34" charset="0"/>
              <a:buChar char="•"/>
            </a:pPr>
            <a:r>
              <a:rPr lang="en-US" sz="2000" dirty="0">
                <a:solidFill>
                  <a:srgbClr val="000000"/>
                </a:solidFill>
                <a:latin typeface="+mj-lt"/>
              </a:rPr>
              <a:t>A</a:t>
            </a:r>
            <a:r>
              <a:rPr lang="en-US" sz="2000" b="0" i="0" dirty="0">
                <a:solidFill>
                  <a:srgbClr val="000000"/>
                </a:solidFill>
                <a:effectLst/>
                <a:latin typeface="+mj-lt"/>
              </a:rPr>
              <a:t>ccess the research findings on youth with problematic sexual behaviors and use it to educate others about the lack of effectiveness of registration and notification, and the ensuing serious harms for youth. </a:t>
            </a:r>
          </a:p>
          <a:p>
            <a:pPr marL="342900" indent="-342900">
              <a:lnSpc>
                <a:spcPct val="90000"/>
              </a:lnSpc>
              <a:spcAft>
                <a:spcPts val="600"/>
              </a:spcAft>
              <a:buFont typeface="Arial" panose="020B0604020202020204" pitchFamily="34" charset="0"/>
              <a:buChar char="•"/>
            </a:pPr>
            <a:endParaRPr lang="en-US" sz="2800" b="0" i="0" dirty="0">
              <a:effectLst/>
            </a:endParaRPr>
          </a:p>
          <a:p>
            <a:pPr marL="342900" indent="-342900">
              <a:lnSpc>
                <a:spcPct val="90000"/>
              </a:lnSpc>
              <a:spcAft>
                <a:spcPts val="600"/>
              </a:spcAft>
              <a:buFont typeface="Arial" panose="020B0604020202020204" pitchFamily="34" charset="0"/>
              <a:buChar char="•"/>
            </a:pPr>
            <a:endParaRPr lang="en-US" sz="2800" b="0" i="0" dirty="0">
              <a:effectLst/>
            </a:endParaRPr>
          </a:p>
          <a:p>
            <a:pPr>
              <a:lnSpc>
                <a:spcPct val="90000"/>
              </a:lnSpc>
              <a:spcAft>
                <a:spcPts val="600"/>
              </a:spcAft>
            </a:pPr>
            <a:endParaRPr lang="en-US" sz="2800" dirty="0"/>
          </a:p>
        </p:txBody>
      </p:sp>
      <p:pic>
        <p:nvPicPr>
          <p:cNvPr id="5" name="Content Placeholder 4">
            <a:extLst>
              <a:ext uri="{FF2B5EF4-FFF2-40B4-BE49-F238E27FC236}">
                <a16:creationId xmlns:a16="http://schemas.microsoft.com/office/drawing/2014/main" id="{C2DACC9C-7F5A-19E7-E4F9-3CB859BFBF2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5" r="4870" b="-1"/>
          <a:stretch/>
        </p:blipFill>
        <p:spPr bwMode="auto">
          <a:xfrm>
            <a:off x="7967133" y="956733"/>
            <a:ext cx="4258734" cy="573193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26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C898-7699-728A-0E66-A0EF620EA418}"/>
              </a:ext>
            </a:extLst>
          </p:cNvPr>
          <p:cNvSpPr>
            <a:spLocks noGrp="1"/>
          </p:cNvSpPr>
          <p:nvPr>
            <p:ph type="title"/>
          </p:nvPr>
        </p:nvSpPr>
        <p:spPr/>
        <p:txBody>
          <a:bodyPr/>
          <a:lstStyle/>
          <a:p>
            <a:r>
              <a:rPr lang="en-US" dirty="0"/>
              <a:t>Calls to Action to Promote Justice and Equity</a:t>
            </a:r>
          </a:p>
        </p:txBody>
      </p:sp>
      <p:sp>
        <p:nvSpPr>
          <p:cNvPr id="3" name="Content Placeholder 2">
            <a:extLst>
              <a:ext uri="{FF2B5EF4-FFF2-40B4-BE49-F238E27FC236}">
                <a16:creationId xmlns:a16="http://schemas.microsoft.com/office/drawing/2014/main" id="{1CD0A53E-9544-34E8-0BFA-ECAC5CBD8919}"/>
              </a:ext>
            </a:extLst>
          </p:cNvPr>
          <p:cNvSpPr>
            <a:spLocks noGrp="1"/>
          </p:cNvSpPr>
          <p:nvPr>
            <p:ph sz="half" idx="1"/>
          </p:nvPr>
        </p:nvSpPr>
        <p:spPr/>
        <p:txBody>
          <a:bodyPr>
            <a:normAutofit fontScale="92500"/>
          </a:bodyPr>
          <a:lstStyle/>
          <a:p>
            <a:pPr marL="0" indent="0">
              <a:buNone/>
            </a:pPr>
            <a:r>
              <a:rPr lang="en-US" sz="1800" b="0" i="0" dirty="0">
                <a:solidFill>
                  <a:srgbClr val="000000"/>
                </a:solidFill>
                <a:effectLst/>
                <a:latin typeface="+mj-lt"/>
              </a:rPr>
              <a:t>. </a:t>
            </a:r>
          </a:p>
          <a:p>
            <a:pPr>
              <a:buFont typeface="Arial" panose="020B0604020202020204" pitchFamily="34" charset="0"/>
              <a:buChar char="•"/>
            </a:pPr>
            <a:r>
              <a:rPr lang="en-US" sz="1800" b="0" i="0" dirty="0">
                <a:solidFill>
                  <a:srgbClr val="000000"/>
                </a:solidFill>
                <a:effectLst/>
                <a:latin typeface="+mj-lt"/>
              </a:rPr>
              <a:t>Use and share the resources offered by The National Center on the Sexual Behavior of Youth (</a:t>
            </a:r>
            <a:r>
              <a:rPr lang="en-US" sz="1800" b="0" i="0" dirty="0" err="1">
                <a:solidFill>
                  <a:srgbClr val="000000"/>
                </a:solidFill>
                <a:effectLst/>
                <a:latin typeface="+mj-lt"/>
              </a:rPr>
              <a:t>NCSBY</a:t>
            </a:r>
            <a:r>
              <a:rPr lang="en-US" sz="1800" b="0" i="0" dirty="0">
                <a:solidFill>
                  <a:srgbClr val="000000"/>
                </a:solidFill>
                <a:effectLst/>
                <a:latin typeface="+mj-lt"/>
              </a:rPr>
              <a:t>)</a:t>
            </a:r>
            <a:r>
              <a:rPr lang="en-US" sz="1600" dirty="0">
                <a:latin typeface="+mj-lt"/>
              </a:rPr>
              <a:t> </a:t>
            </a:r>
          </a:p>
          <a:p>
            <a:pPr>
              <a:buFont typeface="Arial" panose="020B0604020202020204" pitchFamily="34" charset="0"/>
              <a:buChar char="•"/>
            </a:pPr>
            <a:r>
              <a:rPr lang="en-US" sz="1800" dirty="0">
                <a:solidFill>
                  <a:srgbClr val="000000"/>
                </a:solidFill>
                <a:latin typeface="+mj-lt"/>
              </a:rPr>
              <a:t>W</a:t>
            </a:r>
            <a:r>
              <a:rPr lang="en-US" sz="1800" b="0" i="0" dirty="0">
                <a:solidFill>
                  <a:srgbClr val="000000"/>
                </a:solidFill>
                <a:effectLst/>
                <a:latin typeface="+mj-lt"/>
              </a:rPr>
              <a:t>ork within your  communities to move the investment of public funds from registries and enforcement to supporting professionals to deliver evidence-based  interventions. </a:t>
            </a:r>
          </a:p>
          <a:p>
            <a:pPr lvl="1"/>
            <a:r>
              <a:rPr lang="en-US" sz="1400" b="0" i="0" dirty="0">
                <a:solidFill>
                  <a:srgbClr val="000000"/>
                </a:solidFill>
                <a:effectLst/>
                <a:latin typeface="+mj-lt"/>
              </a:rPr>
              <a:t>Implementing the Adam Walsh Act of 2006 was conservatively  estimated to cost $300,000,000 per year in direct costs (Sandler at al. 2008), and social costs can increase</a:t>
            </a:r>
            <a:r>
              <a:rPr lang="en-US" sz="1400" dirty="0">
                <a:solidFill>
                  <a:srgbClr val="000000"/>
                </a:solidFill>
                <a:latin typeface="+mj-lt"/>
              </a:rPr>
              <a:t> </a:t>
            </a:r>
            <a:r>
              <a:rPr lang="en-US" sz="1400" b="0" i="0" dirty="0">
                <a:solidFill>
                  <a:srgbClr val="000000"/>
                </a:solidFill>
                <a:effectLst/>
                <a:latin typeface="+mj-lt"/>
              </a:rPr>
              <a:t>that by 10-fold with little social benefit (</a:t>
            </a:r>
            <a:r>
              <a:rPr lang="en-US" sz="1400" b="0" i="0" dirty="0" err="1">
                <a:solidFill>
                  <a:srgbClr val="000000"/>
                </a:solidFill>
                <a:effectLst/>
                <a:latin typeface="+mj-lt"/>
              </a:rPr>
              <a:t>Belzer</a:t>
            </a:r>
            <a:r>
              <a:rPr lang="en-US" sz="1400" b="0" i="0" dirty="0">
                <a:solidFill>
                  <a:srgbClr val="000000"/>
                </a:solidFill>
                <a:effectLst/>
                <a:latin typeface="+mj-lt"/>
              </a:rPr>
              <a:t> 2015).Evidence-based community treatment is estimated to  cost less than $5,000 per child (</a:t>
            </a:r>
            <a:r>
              <a:rPr lang="en-US" sz="1400" b="0" i="0" dirty="0" err="1">
                <a:solidFill>
                  <a:srgbClr val="000000"/>
                </a:solidFill>
                <a:effectLst/>
                <a:latin typeface="+mj-lt"/>
              </a:rPr>
              <a:t>Dopp</a:t>
            </a:r>
            <a:r>
              <a:rPr lang="en-US" sz="1400" b="0" i="0" dirty="0">
                <a:solidFill>
                  <a:srgbClr val="000000"/>
                </a:solidFill>
                <a:effectLst/>
                <a:latin typeface="+mj-lt"/>
              </a:rPr>
              <a:t>, et al., 2020), and  primary prevention even less.</a:t>
            </a:r>
            <a:br>
              <a:rPr lang="en-US" sz="1000" dirty="0">
                <a:latin typeface="+mj-lt"/>
              </a:rPr>
            </a:br>
            <a:br>
              <a:rPr lang="en-US" sz="1200" dirty="0">
                <a:latin typeface="+mj-lt"/>
              </a:rPr>
            </a:br>
            <a:r>
              <a:rPr lang="en-US" sz="1400" b="0" i="0" dirty="0">
                <a:solidFill>
                  <a:srgbClr val="000000"/>
                </a:solidFill>
                <a:effectLst/>
                <a:latin typeface="+mj-lt"/>
              </a:rPr>
              <a:t> </a:t>
            </a:r>
            <a:br>
              <a:rPr lang="en-US" dirty="0">
                <a:latin typeface="+mj-lt"/>
              </a:rPr>
            </a:br>
            <a:br>
              <a:rPr lang="en-US" dirty="0">
                <a:latin typeface="+mj-lt"/>
              </a:rPr>
            </a:br>
            <a:br>
              <a:rPr lang="en-US" dirty="0">
                <a:latin typeface="+mj-lt"/>
              </a:rPr>
            </a:br>
            <a:endParaRPr lang="en-US" dirty="0">
              <a:latin typeface="+mj-lt"/>
            </a:endParaRPr>
          </a:p>
        </p:txBody>
      </p:sp>
      <p:sp>
        <p:nvSpPr>
          <p:cNvPr id="4" name="Footer Placeholder 3">
            <a:extLst>
              <a:ext uri="{FF2B5EF4-FFF2-40B4-BE49-F238E27FC236}">
                <a16:creationId xmlns:a16="http://schemas.microsoft.com/office/drawing/2014/main" id="{E0D0345E-221D-02A3-EF4B-FFBE1DE2B5CB}"/>
              </a:ext>
            </a:extLst>
          </p:cNvPr>
          <p:cNvSpPr>
            <a:spLocks noGrp="1"/>
          </p:cNvSpPr>
          <p:nvPr>
            <p:ph type="ftr" sz="quarter" idx="11"/>
          </p:nvPr>
        </p:nvSpPr>
        <p:spPr>
          <a:xfrm>
            <a:off x="3683118" y="6425855"/>
            <a:ext cx="4822804" cy="365125"/>
          </a:xfrm>
        </p:spPr>
        <p:txBody>
          <a:bodyPr/>
          <a:lstStyle/>
          <a:p>
            <a:r>
              <a:rPr lang="en-US"/>
              <a:t>SEXWISEPARENT.COM</a:t>
            </a:r>
            <a:endParaRPr lang="en-US" dirty="0"/>
          </a:p>
        </p:txBody>
      </p:sp>
      <p:pic>
        <p:nvPicPr>
          <p:cNvPr id="1028" name="Picture 4">
            <a:extLst>
              <a:ext uri="{FF2B5EF4-FFF2-40B4-BE49-F238E27FC236}">
                <a16:creationId xmlns:a16="http://schemas.microsoft.com/office/drawing/2014/main" id="{34ACB6FC-A1EE-343B-E8D5-AB7539E080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40955" y="2476685"/>
            <a:ext cx="26384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DC12FE-0ED2-44D9-A8A5-8AFE95EFC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55" y="3241466"/>
            <a:ext cx="2927484" cy="19486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371D20-108B-DEE3-D9AE-5927F63A9163}"/>
              </a:ext>
            </a:extLst>
          </p:cNvPr>
          <p:cNvSpPr txBox="1"/>
          <p:nvPr/>
        </p:nvSpPr>
        <p:spPr>
          <a:xfrm>
            <a:off x="6044805" y="5248523"/>
            <a:ext cx="5230724" cy="369332"/>
          </a:xfrm>
          <a:prstGeom prst="rect">
            <a:avLst/>
          </a:prstGeom>
          <a:noFill/>
        </p:spPr>
        <p:txBody>
          <a:bodyPr wrap="square" rtlCol="0">
            <a:spAutoFit/>
          </a:bodyPr>
          <a:lstStyle/>
          <a:p>
            <a:r>
              <a:rPr lang="en-US" dirty="0"/>
              <a:t>                                    www.ncsby.org</a:t>
            </a:r>
          </a:p>
        </p:txBody>
      </p:sp>
    </p:spTree>
    <p:extLst>
      <p:ext uri="{BB962C8B-B14F-4D97-AF65-F5344CB8AC3E}">
        <p14:creationId xmlns:p14="http://schemas.microsoft.com/office/powerpoint/2010/main" val="1435384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F6A480D-8310-0828-2386-5A995A05E1F0}"/>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sz="3200" kern="1200">
                <a:solidFill>
                  <a:srgbClr val="FFFFFF"/>
                </a:solidFill>
                <a:latin typeface="+mj-lt"/>
                <a:ea typeface="+mj-ea"/>
                <a:cs typeface="+mj-cs"/>
              </a:rPr>
              <a:t>QR code to obtain the brief </a:t>
            </a:r>
          </a:p>
        </p:txBody>
      </p:sp>
      <p:sp>
        <p:nvSpPr>
          <p:cNvPr id="3" name="TextBox 2">
            <a:extLst>
              <a:ext uri="{FF2B5EF4-FFF2-40B4-BE49-F238E27FC236}">
                <a16:creationId xmlns:a16="http://schemas.microsoft.com/office/drawing/2014/main" id="{0BFFFFC3-05A7-2AF4-BAFE-8D8878E5832B}"/>
              </a:ext>
            </a:extLst>
          </p:cNvPr>
          <p:cNvSpPr txBox="1"/>
          <p:nvPr/>
        </p:nvSpPr>
        <p:spPr>
          <a:xfrm>
            <a:off x="755484" y="2459116"/>
            <a:ext cx="3702579" cy="3524823"/>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FFFFFF"/>
                </a:solidFill>
              </a:rPr>
              <a:t>THANK YOU!</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a:p>
            <a:pPr>
              <a:lnSpc>
                <a:spcPct val="90000"/>
              </a:lnSpc>
              <a:spcAft>
                <a:spcPts val="600"/>
              </a:spcAft>
            </a:pPr>
            <a:r>
              <a:rPr lang="en-US" sz="2000" dirty="0">
                <a:solidFill>
                  <a:srgbClr val="FFFFFF"/>
                </a:solidFill>
              </a:rPr>
              <a:t>Dr. Janet Rosenzweig</a:t>
            </a:r>
          </a:p>
          <a:p>
            <a:pPr>
              <a:lnSpc>
                <a:spcPct val="90000"/>
              </a:lnSpc>
              <a:spcAft>
                <a:spcPts val="600"/>
              </a:spcAft>
            </a:pPr>
            <a:r>
              <a:rPr lang="en-US" sz="2000" dirty="0">
                <a:solidFill>
                  <a:srgbClr val="FFFFFF"/>
                </a:solidFill>
              </a:rPr>
              <a:t>Senior Policy Analyst</a:t>
            </a:r>
          </a:p>
          <a:p>
            <a:pPr>
              <a:lnSpc>
                <a:spcPct val="90000"/>
              </a:lnSpc>
              <a:spcAft>
                <a:spcPts val="600"/>
              </a:spcAft>
            </a:pPr>
            <a:r>
              <a:rPr lang="en-US" sz="2000" dirty="0">
                <a:solidFill>
                  <a:srgbClr val="FFFFFF"/>
                </a:solidFill>
              </a:rPr>
              <a:t>The Institute for Human Services</a:t>
            </a:r>
          </a:p>
          <a:p>
            <a:pPr>
              <a:lnSpc>
                <a:spcPct val="90000"/>
              </a:lnSpc>
              <a:spcAft>
                <a:spcPts val="600"/>
              </a:spcAft>
            </a:pPr>
            <a:r>
              <a:rPr lang="en-US" sz="2000" dirty="0">
                <a:solidFill>
                  <a:srgbClr val="FFFFFF"/>
                </a:solidFill>
              </a:rPr>
              <a:t>Columbus OH</a:t>
            </a:r>
          </a:p>
          <a:p>
            <a:pPr>
              <a:lnSpc>
                <a:spcPct val="90000"/>
              </a:lnSpc>
              <a:spcAft>
                <a:spcPts val="600"/>
              </a:spcAft>
            </a:pPr>
            <a:r>
              <a:rPr lang="en-US" sz="2000" dirty="0">
                <a:solidFill>
                  <a:srgbClr val="FFFFFF"/>
                </a:solidFill>
              </a:rPr>
              <a:t>Jrosenzweig@ihs-trainet.com</a:t>
            </a:r>
          </a:p>
        </p:txBody>
      </p:sp>
      <p:pic>
        <p:nvPicPr>
          <p:cNvPr id="5" name="Content Placeholder 4" descr="A qr code on a white background&#10;&#10;Description automatically generated">
            <a:extLst>
              <a:ext uri="{FF2B5EF4-FFF2-40B4-BE49-F238E27FC236}">
                <a16:creationId xmlns:a16="http://schemas.microsoft.com/office/drawing/2014/main" id="{322F1659-B0C0-7AEC-199D-0FF14C95D049}"/>
              </a:ext>
            </a:extLst>
          </p:cNvPr>
          <p:cNvPicPr>
            <a:picLocks noGrp="1" noChangeAspect="1"/>
          </p:cNvPicPr>
          <p:nvPr>
            <p:ph idx="1"/>
          </p:nvPr>
        </p:nvPicPr>
        <p:blipFill rotWithShape="1">
          <a:blip r:embed="rId2"/>
          <a:srcRect t="504" r="-1" b="1424"/>
          <a:stretch/>
        </p:blipFill>
        <p:spPr>
          <a:xfrm>
            <a:off x="6014956" y="787114"/>
            <a:ext cx="5387698" cy="5283771"/>
          </a:xfrm>
          <a:prstGeom prst="rect">
            <a:avLst/>
          </a:prstGeom>
        </p:spPr>
      </p:pic>
    </p:spTree>
    <p:extLst>
      <p:ext uri="{BB962C8B-B14F-4D97-AF65-F5344CB8AC3E}">
        <p14:creationId xmlns:p14="http://schemas.microsoft.com/office/powerpoint/2010/main" val="79850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people posing for a photo&#10;&#10;Description automatically generated with medium confidence">
            <a:extLst>
              <a:ext uri="{FF2B5EF4-FFF2-40B4-BE49-F238E27FC236}">
                <a16:creationId xmlns:a16="http://schemas.microsoft.com/office/drawing/2014/main" id="{4E3727A1-AEA4-487D-8340-FC497EF59E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836" y="2139484"/>
            <a:ext cx="2713938" cy="4096512"/>
          </a:xfrm>
          <a:prstGeom prst="rect">
            <a:avLst/>
          </a:prstGeom>
        </p:spPr>
      </p:pic>
      <p:pic>
        <p:nvPicPr>
          <p:cNvPr id="6" name="Content Placeholder 5" descr="Text&#10;&#10;Description automatically generated">
            <a:extLst>
              <a:ext uri="{FF2B5EF4-FFF2-40B4-BE49-F238E27FC236}">
                <a16:creationId xmlns:a16="http://schemas.microsoft.com/office/drawing/2014/main" id="{55497B59-B81B-4F0B-A973-1CC1F31A9DCC}"/>
              </a:ext>
            </a:extLst>
          </p:cNvPr>
          <p:cNvPicPr>
            <a:picLocks noChangeAspect="1"/>
          </p:cNvPicPr>
          <p:nvPr/>
        </p:nvPicPr>
        <p:blipFill rotWithShape="1">
          <a:blip r:embed="rId3">
            <a:extLst>
              <a:ext uri="{28A0092B-C50C-407E-A947-70E740481C1C}">
                <a14:useLocalDpi xmlns:a14="http://schemas.microsoft.com/office/drawing/2010/main" val="0"/>
              </a:ext>
            </a:extLst>
          </a:blip>
          <a:srcRect l="1523"/>
          <a:stretch/>
        </p:blipFill>
        <p:spPr>
          <a:xfrm>
            <a:off x="6907997" y="2139484"/>
            <a:ext cx="2692779" cy="4096512"/>
          </a:xfrm>
          <a:prstGeom prst="rect">
            <a:avLst/>
          </a:prstGeom>
        </p:spPr>
      </p:pic>
    </p:spTree>
    <p:extLst>
      <p:ext uri="{BB962C8B-B14F-4D97-AF65-F5344CB8AC3E}">
        <p14:creationId xmlns:p14="http://schemas.microsoft.com/office/powerpoint/2010/main" val="37661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medium confidence">
            <a:extLst>
              <a:ext uri="{FF2B5EF4-FFF2-40B4-BE49-F238E27FC236}">
                <a16:creationId xmlns:a16="http://schemas.microsoft.com/office/drawing/2014/main" id="{8DCAB585-D581-B801-4E21-4224F07FADE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Lst>
          </a:blip>
          <a:srcRect l="10310" t="14656" r="8360" b="20058"/>
          <a:stretch/>
        </p:blipFill>
        <p:spPr>
          <a:xfrm>
            <a:off x="0" y="-1"/>
            <a:ext cx="12192000" cy="6858001"/>
          </a:xfrm>
          <a:prstGeom prst="rect">
            <a:avLst/>
          </a:prstGeom>
        </p:spPr>
      </p:pic>
      <p:sp>
        <p:nvSpPr>
          <p:cNvPr id="12" name="TextBox 11">
            <a:extLst>
              <a:ext uri="{FF2B5EF4-FFF2-40B4-BE49-F238E27FC236}">
                <a16:creationId xmlns:a16="http://schemas.microsoft.com/office/drawing/2014/main" id="{61167B74-C161-8A29-B1FD-800733D36F47}"/>
              </a:ext>
            </a:extLst>
          </p:cNvPr>
          <p:cNvSpPr txBox="1"/>
          <p:nvPr/>
        </p:nvSpPr>
        <p:spPr>
          <a:xfrm>
            <a:off x="768981" y="2820853"/>
            <a:ext cx="10654037" cy="1077218"/>
          </a:xfrm>
          <a:prstGeom prst="rect">
            <a:avLst/>
          </a:prstGeom>
          <a:noFill/>
        </p:spPr>
        <p:txBody>
          <a:bodyPr wrap="square" rtlCol="0">
            <a:spAutoFit/>
          </a:bodyPr>
          <a:lstStyle/>
          <a:p>
            <a:pPr algn="ctr"/>
            <a:r>
              <a:rPr lang="en-US" sz="3200" b="1" dirty="0">
                <a:solidFill>
                  <a:schemeClr val="accent1">
                    <a:lumMod val="75000"/>
                  </a:schemeClr>
                </a:solidFill>
                <a:latin typeface="Stone Sans" pitchFamily="2" charset="0"/>
                <a:ea typeface="Calibri" panose="020F0502020204030204" pitchFamily="34" charset="0"/>
              </a:rPr>
              <a:t>Prevent Together – The </a:t>
            </a:r>
            <a:r>
              <a:rPr lang="en-US" sz="3200" b="1" dirty="0">
                <a:solidFill>
                  <a:schemeClr val="accent1">
                    <a:lumMod val="75000"/>
                  </a:schemeClr>
                </a:solidFill>
                <a:effectLst/>
                <a:latin typeface="Stone Sans" pitchFamily="2" charset="0"/>
                <a:ea typeface="Calibri" panose="020F0502020204030204" pitchFamily="34" charset="0"/>
              </a:rPr>
              <a:t>National Coalition </a:t>
            </a:r>
            <a:r>
              <a:rPr lang="en-US" sz="3200" b="1" dirty="0">
                <a:solidFill>
                  <a:srgbClr val="2F5597"/>
                </a:solidFill>
                <a:effectLst/>
                <a:latin typeface="Stone Sans" pitchFamily="2" charset="0"/>
                <a:ea typeface="Calibri" panose="020F0502020204030204" pitchFamily="34" charset="0"/>
              </a:rPr>
              <a:t>to</a:t>
            </a:r>
            <a:r>
              <a:rPr lang="en-US" sz="3200" b="1" dirty="0">
                <a:solidFill>
                  <a:schemeClr val="accent1">
                    <a:lumMod val="75000"/>
                  </a:schemeClr>
                </a:solidFill>
                <a:effectLst/>
                <a:latin typeface="Stone Sans" pitchFamily="2" charset="0"/>
                <a:ea typeface="Calibri" panose="020F0502020204030204" pitchFamily="34" charset="0"/>
              </a:rPr>
              <a:t> Prevent Child Sexual Abuse and Exploitation</a:t>
            </a:r>
            <a:r>
              <a:rPr lang="en-US" sz="3200" b="1" dirty="0">
                <a:solidFill>
                  <a:schemeClr val="accent1">
                    <a:lumMod val="75000"/>
                  </a:schemeClr>
                </a:solidFill>
                <a:effectLst/>
                <a:latin typeface="Stone Sans" pitchFamily="2" charset="0"/>
              </a:rPr>
              <a:t> </a:t>
            </a:r>
            <a:endParaRPr lang="en-US" sz="3200" b="1" dirty="0">
              <a:solidFill>
                <a:schemeClr val="accent1">
                  <a:lumMod val="75000"/>
                </a:schemeClr>
              </a:solidFill>
              <a:latin typeface="Stone Sans" pitchFamily="2" charset="0"/>
            </a:endParaRPr>
          </a:p>
        </p:txBody>
      </p:sp>
      <p:sp>
        <p:nvSpPr>
          <p:cNvPr id="4" name="Content Placeholder 3">
            <a:extLst>
              <a:ext uri="{FF2B5EF4-FFF2-40B4-BE49-F238E27FC236}">
                <a16:creationId xmlns:a16="http://schemas.microsoft.com/office/drawing/2014/main" id="{85537A16-727C-8964-2C4D-994C9D8AA461}"/>
              </a:ext>
            </a:extLst>
          </p:cNvPr>
          <p:cNvSpPr>
            <a:spLocks noGrp="1"/>
          </p:cNvSpPr>
          <p:nvPr>
            <p:ph idx="1"/>
          </p:nvPr>
        </p:nvSpPr>
        <p:spPr>
          <a:xfrm>
            <a:off x="732830" y="4295971"/>
            <a:ext cx="10826566" cy="2071964"/>
          </a:xfrm>
          <a:solidFill>
            <a:schemeClr val="accent1"/>
          </a:solidFill>
        </p:spPr>
        <p:txBody>
          <a:bodyPr/>
          <a:lstStyle/>
          <a:p>
            <a:pPr marL="0" indent="0">
              <a:buNone/>
            </a:pPr>
            <a:r>
              <a:rPr lang="en-US" sz="2800" dirty="0">
                <a:solidFill>
                  <a:schemeClr val="bg1"/>
                </a:solidFill>
                <a:effectLst/>
              </a:rPr>
              <a:t>Prevent Together is a unified effort to promote the healthy development of children and youth and end child sexual abuse and exploitation. The National Coalition is composed of advocates, educators, researchers, and practitioners working together with a national voice and a critical goal – to end the sexual abuse and exploitation of children.</a:t>
            </a:r>
          </a:p>
          <a:p>
            <a:endParaRPr lang="en-US" dirty="0"/>
          </a:p>
        </p:txBody>
      </p:sp>
      <p:cxnSp>
        <p:nvCxnSpPr>
          <p:cNvPr id="8" name="Straight Connector 7">
            <a:extLst>
              <a:ext uri="{FF2B5EF4-FFF2-40B4-BE49-F238E27FC236}">
                <a16:creationId xmlns:a16="http://schemas.microsoft.com/office/drawing/2014/main" id="{B6B7371C-2842-6548-8FC4-7CEF181E96BC}"/>
              </a:ext>
            </a:extLst>
          </p:cNvPr>
          <p:cNvCxnSpPr>
            <a:cxnSpLocks/>
          </p:cNvCxnSpPr>
          <p:nvPr/>
        </p:nvCxnSpPr>
        <p:spPr>
          <a:xfrm>
            <a:off x="0" y="2449903"/>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D7134970-9DC0-04D9-B48A-D8B898FF6A99}"/>
              </a:ext>
            </a:extLst>
          </p:cNvPr>
          <p:cNvPicPr>
            <a:picLocks noChangeAspect="1"/>
          </p:cNvPicPr>
          <p:nvPr/>
        </p:nvPicPr>
        <p:blipFill>
          <a:blip r:embed="rId5">
            <a:alphaModFix amt="90000"/>
          </a:blip>
          <a:stretch>
            <a:fillRect/>
          </a:stretch>
        </p:blipFill>
        <p:spPr>
          <a:xfrm>
            <a:off x="3968806" y="524571"/>
            <a:ext cx="3846886" cy="1557634"/>
          </a:xfrm>
          <a:prstGeom prst="rect">
            <a:avLst/>
          </a:prstGeom>
          <a:effectLst>
            <a:softEdge rad="35421"/>
          </a:effectLst>
        </p:spPr>
      </p:pic>
    </p:spTree>
    <p:extLst>
      <p:ext uri="{BB962C8B-B14F-4D97-AF65-F5344CB8AC3E}">
        <p14:creationId xmlns:p14="http://schemas.microsoft.com/office/powerpoint/2010/main" val="333917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F1F9-0DCF-C938-7B93-178E657EEC2D}"/>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effectLst/>
                <a:latin typeface="Stone Sans" pitchFamily="2" charset="0"/>
                <a:ea typeface="Calibri" panose="020F0502020204030204" pitchFamily="34" charset="0"/>
              </a:rPr>
              <a:t>Coalition Members</a:t>
            </a:r>
            <a:endParaRPr lang="en-US" sz="4000" dirty="0">
              <a:solidFill>
                <a:srgbClr val="FFFFFF"/>
              </a:solidFill>
            </a:endParaRPr>
          </a:p>
        </p:txBody>
      </p:sp>
      <p:pic>
        <p:nvPicPr>
          <p:cNvPr id="6" name="Content Placeholder 4">
            <a:extLst>
              <a:ext uri="{FF2B5EF4-FFF2-40B4-BE49-F238E27FC236}">
                <a16:creationId xmlns:a16="http://schemas.microsoft.com/office/drawing/2014/main" id="{F82DBD16-B988-8806-C11A-4922F8B33597}"/>
              </a:ext>
            </a:extLst>
          </p:cNvPr>
          <p:cNvPicPr>
            <a:picLocks noGrp="1" noChangeAspect="1"/>
          </p:cNvPicPr>
          <p:nvPr>
            <p:ph idx="1"/>
          </p:nvPr>
        </p:nvPicPr>
        <p:blipFill>
          <a:blip r:embed="rId3"/>
          <a:stretch>
            <a:fillRect/>
          </a:stretch>
        </p:blipFill>
        <p:spPr>
          <a:xfrm>
            <a:off x="8992545" y="5527638"/>
            <a:ext cx="1968500" cy="1028700"/>
          </a:xfrm>
        </p:spPr>
      </p:pic>
      <p:pic>
        <p:nvPicPr>
          <p:cNvPr id="7" name="Picture 6">
            <a:extLst>
              <a:ext uri="{FF2B5EF4-FFF2-40B4-BE49-F238E27FC236}">
                <a16:creationId xmlns:a16="http://schemas.microsoft.com/office/drawing/2014/main" id="{EF848FB5-DA79-3FC3-3EA9-83A4E821F3D3}"/>
              </a:ext>
            </a:extLst>
          </p:cNvPr>
          <p:cNvPicPr>
            <a:picLocks noChangeAspect="1"/>
          </p:cNvPicPr>
          <p:nvPr/>
        </p:nvPicPr>
        <p:blipFill>
          <a:blip r:embed="rId4"/>
          <a:stretch>
            <a:fillRect/>
          </a:stretch>
        </p:blipFill>
        <p:spPr>
          <a:xfrm>
            <a:off x="9591262" y="3683704"/>
            <a:ext cx="1976443" cy="648679"/>
          </a:xfrm>
          <a:prstGeom prst="rect">
            <a:avLst/>
          </a:prstGeom>
        </p:spPr>
      </p:pic>
      <p:pic>
        <p:nvPicPr>
          <p:cNvPr id="9" name="Picture 8">
            <a:extLst>
              <a:ext uri="{FF2B5EF4-FFF2-40B4-BE49-F238E27FC236}">
                <a16:creationId xmlns:a16="http://schemas.microsoft.com/office/drawing/2014/main" id="{A44569B0-6CAE-24CD-E601-0CF9C0FA5472}"/>
              </a:ext>
            </a:extLst>
          </p:cNvPr>
          <p:cNvPicPr>
            <a:picLocks noChangeAspect="1"/>
          </p:cNvPicPr>
          <p:nvPr/>
        </p:nvPicPr>
        <p:blipFill>
          <a:blip r:embed="rId5"/>
          <a:stretch>
            <a:fillRect/>
          </a:stretch>
        </p:blipFill>
        <p:spPr>
          <a:xfrm>
            <a:off x="9535909" y="2719227"/>
            <a:ext cx="2583969" cy="623326"/>
          </a:xfrm>
          <a:prstGeom prst="rect">
            <a:avLst/>
          </a:prstGeom>
        </p:spPr>
      </p:pic>
      <p:pic>
        <p:nvPicPr>
          <p:cNvPr id="11" name="Picture 10">
            <a:extLst>
              <a:ext uri="{FF2B5EF4-FFF2-40B4-BE49-F238E27FC236}">
                <a16:creationId xmlns:a16="http://schemas.microsoft.com/office/drawing/2014/main" id="{05BB88E8-059C-1544-7634-586B48D27B8E}"/>
              </a:ext>
            </a:extLst>
          </p:cNvPr>
          <p:cNvPicPr>
            <a:picLocks noChangeAspect="1"/>
          </p:cNvPicPr>
          <p:nvPr/>
        </p:nvPicPr>
        <p:blipFill>
          <a:blip r:embed="rId6"/>
          <a:stretch>
            <a:fillRect/>
          </a:stretch>
        </p:blipFill>
        <p:spPr>
          <a:xfrm>
            <a:off x="10660676" y="5384864"/>
            <a:ext cx="1212079" cy="1050468"/>
          </a:xfrm>
          <a:prstGeom prst="rect">
            <a:avLst/>
          </a:prstGeom>
        </p:spPr>
      </p:pic>
      <p:pic>
        <p:nvPicPr>
          <p:cNvPr id="13" name="Picture 12">
            <a:extLst>
              <a:ext uri="{FF2B5EF4-FFF2-40B4-BE49-F238E27FC236}">
                <a16:creationId xmlns:a16="http://schemas.microsoft.com/office/drawing/2014/main" id="{5E8CD748-7E0A-8439-73E1-F74FE5051117}"/>
              </a:ext>
            </a:extLst>
          </p:cNvPr>
          <p:cNvPicPr>
            <a:picLocks noChangeAspect="1"/>
          </p:cNvPicPr>
          <p:nvPr/>
        </p:nvPicPr>
        <p:blipFill>
          <a:blip r:embed="rId7"/>
          <a:stretch>
            <a:fillRect/>
          </a:stretch>
        </p:blipFill>
        <p:spPr>
          <a:xfrm>
            <a:off x="2424619" y="5683239"/>
            <a:ext cx="1453704" cy="1038360"/>
          </a:xfrm>
          <a:prstGeom prst="rect">
            <a:avLst/>
          </a:prstGeom>
        </p:spPr>
      </p:pic>
      <p:pic>
        <p:nvPicPr>
          <p:cNvPr id="15" name="Picture 14">
            <a:extLst>
              <a:ext uri="{FF2B5EF4-FFF2-40B4-BE49-F238E27FC236}">
                <a16:creationId xmlns:a16="http://schemas.microsoft.com/office/drawing/2014/main" id="{C1969883-37EF-11EE-A079-E19779C9D471}"/>
              </a:ext>
            </a:extLst>
          </p:cNvPr>
          <p:cNvPicPr>
            <a:picLocks noChangeAspect="1"/>
          </p:cNvPicPr>
          <p:nvPr/>
        </p:nvPicPr>
        <p:blipFill>
          <a:blip r:embed="rId8"/>
          <a:stretch>
            <a:fillRect/>
          </a:stretch>
        </p:blipFill>
        <p:spPr>
          <a:xfrm>
            <a:off x="8053998" y="2327067"/>
            <a:ext cx="1090116" cy="1170865"/>
          </a:xfrm>
          <a:prstGeom prst="rect">
            <a:avLst/>
          </a:prstGeom>
        </p:spPr>
      </p:pic>
      <p:pic>
        <p:nvPicPr>
          <p:cNvPr id="17" name="Picture 16">
            <a:extLst>
              <a:ext uri="{FF2B5EF4-FFF2-40B4-BE49-F238E27FC236}">
                <a16:creationId xmlns:a16="http://schemas.microsoft.com/office/drawing/2014/main" id="{EFC0D156-50FD-728F-3263-122FBE0D19CE}"/>
              </a:ext>
            </a:extLst>
          </p:cNvPr>
          <p:cNvPicPr>
            <a:picLocks noChangeAspect="1"/>
          </p:cNvPicPr>
          <p:nvPr/>
        </p:nvPicPr>
        <p:blipFill>
          <a:blip r:embed="rId9"/>
          <a:stretch>
            <a:fillRect/>
          </a:stretch>
        </p:blipFill>
        <p:spPr>
          <a:xfrm>
            <a:off x="3571358" y="4522474"/>
            <a:ext cx="2108200" cy="965200"/>
          </a:xfrm>
          <a:prstGeom prst="rect">
            <a:avLst/>
          </a:prstGeom>
        </p:spPr>
      </p:pic>
      <p:pic>
        <p:nvPicPr>
          <p:cNvPr id="19" name="Picture 18">
            <a:extLst>
              <a:ext uri="{FF2B5EF4-FFF2-40B4-BE49-F238E27FC236}">
                <a16:creationId xmlns:a16="http://schemas.microsoft.com/office/drawing/2014/main" id="{BC837D8C-5E84-2BDA-4E4B-8152B4FE07F3}"/>
              </a:ext>
            </a:extLst>
          </p:cNvPr>
          <p:cNvPicPr>
            <a:picLocks noChangeAspect="1"/>
          </p:cNvPicPr>
          <p:nvPr/>
        </p:nvPicPr>
        <p:blipFill>
          <a:blip r:embed="rId10"/>
          <a:stretch>
            <a:fillRect/>
          </a:stretch>
        </p:blipFill>
        <p:spPr>
          <a:xfrm>
            <a:off x="4728504" y="2511969"/>
            <a:ext cx="2933700" cy="762000"/>
          </a:xfrm>
          <a:prstGeom prst="rect">
            <a:avLst/>
          </a:prstGeom>
        </p:spPr>
      </p:pic>
      <p:pic>
        <p:nvPicPr>
          <p:cNvPr id="20" name="Picture 19">
            <a:extLst>
              <a:ext uri="{FF2B5EF4-FFF2-40B4-BE49-F238E27FC236}">
                <a16:creationId xmlns:a16="http://schemas.microsoft.com/office/drawing/2014/main" id="{C7ECB056-B85C-58AA-3E82-9E4DD9234DF2}"/>
              </a:ext>
            </a:extLst>
          </p:cNvPr>
          <p:cNvPicPr>
            <a:picLocks noChangeAspect="1"/>
          </p:cNvPicPr>
          <p:nvPr/>
        </p:nvPicPr>
        <p:blipFill>
          <a:blip r:embed="rId11"/>
          <a:stretch>
            <a:fillRect/>
          </a:stretch>
        </p:blipFill>
        <p:spPr>
          <a:xfrm>
            <a:off x="2438447" y="3493754"/>
            <a:ext cx="1460137" cy="823165"/>
          </a:xfrm>
          <a:prstGeom prst="rect">
            <a:avLst/>
          </a:prstGeom>
        </p:spPr>
      </p:pic>
      <p:pic>
        <p:nvPicPr>
          <p:cNvPr id="21" name="Picture 20">
            <a:extLst>
              <a:ext uri="{FF2B5EF4-FFF2-40B4-BE49-F238E27FC236}">
                <a16:creationId xmlns:a16="http://schemas.microsoft.com/office/drawing/2014/main" id="{408A6DFE-C7C7-8A04-4FD3-F0D52DBAC036}"/>
              </a:ext>
            </a:extLst>
          </p:cNvPr>
          <p:cNvPicPr>
            <a:picLocks noChangeAspect="1"/>
          </p:cNvPicPr>
          <p:nvPr/>
        </p:nvPicPr>
        <p:blipFill>
          <a:blip r:embed="rId12"/>
          <a:stretch>
            <a:fillRect/>
          </a:stretch>
        </p:blipFill>
        <p:spPr>
          <a:xfrm>
            <a:off x="6924481" y="5622699"/>
            <a:ext cx="889000" cy="1041400"/>
          </a:xfrm>
          <a:prstGeom prst="rect">
            <a:avLst/>
          </a:prstGeom>
        </p:spPr>
      </p:pic>
      <p:pic>
        <p:nvPicPr>
          <p:cNvPr id="22" name="Picture 21">
            <a:extLst>
              <a:ext uri="{FF2B5EF4-FFF2-40B4-BE49-F238E27FC236}">
                <a16:creationId xmlns:a16="http://schemas.microsoft.com/office/drawing/2014/main" id="{B06A73AC-0725-2B67-AF59-BEAF87C8F773}"/>
              </a:ext>
            </a:extLst>
          </p:cNvPr>
          <p:cNvPicPr>
            <a:picLocks noChangeAspect="1"/>
          </p:cNvPicPr>
          <p:nvPr/>
        </p:nvPicPr>
        <p:blipFill>
          <a:blip r:embed="rId13"/>
          <a:stretch>
            <a:fillRect/>
          </a:stretch>
        </p:blipFill>
        <p:spPr>
          <a:xfrm>
            <a:off x="6397371" y="4234051"/>
            <a:ext cx="1765300" cy="1143000"/>
          </a:xfrm>
          <a:prstGeom prst="rect">
            <a:avLst/>
          </a:prstGeom>
        </p:spPr>
      </p:pic>
      <p:pic>
        <p:nvPicPr>
          <p:cNvPr id="23" name="Picture 22">
            <a:extLst>
              <a:ext uri="{FF2B5EF4-FFF2-40B4-BE49-F238E27FC236}">
                <a16:creationId xmlns:a16="http://schemas.microsoft.com/office/drawing/2014/main" id="{CCBFC6A3-1199-890E-AF29-294684CB9395}"/>
              </a:ext>
            </a:extLst>
          </p:cNvPr>
          <p:cNvPicPr>
            <a:picLocks noChangeAspect="1"/>
          </p:cNvPicPr>
          <p:nvPr/>
        </p:nvPicPr>
        <p:blipFill>
          <a:blip r:embed="rId14"/>
          <a:stretch>
            <a:fillRect/>
          </a:stretch>
        </p:blipFill>
        <p:spPr>
          <a:xfrm>
            <a:off x="6619449" y="3531434"/>
            <a:ext cx="2635939" cy="635862"/>
          </a:xfrm>
          <a:prstGeom prst="rect">
            <a:avLst/>
          </a:prstGeom>
        </p:spPr>
      </p:pic>
      <p:pic>
        <p:nvPicPr>
          <p:cNvPr id="25" name="Picture 24">
            <a:extLst>
              <a:ext uri="{FF2B5EF4-FFF2-40B4-BE49-F238E27FC236}">
                <a16:creationId xmlns:a16="http://schemas.microsoft.com/office/drawing/2014/main" id="{55DD3C3E-8481-BD25-9CD8-CD94C8E44AAA}"/>
              </a:ext>
            </a:extLst>
          </p:cNvPr>
          <p:cNvPicPr>
            <a:picLocks noChangeAspect="1"/>
          </p:cNvPicPr>
          <p:nvPr/>
        </p:nvPicPr>
        <p:blipFill>
          <a:blip r:embed="rId15"/>
          <a:stretch>
            <a:fillRect/>
          </a:stretch>
        </p:blipFill>
        <p:spPr>
          <a:xfrm>
            <a:off x="4254717" y="3552790"/>
            <a:ext cx="1778000" cy="660400"/>
          </a:xfrm>
          <a:prstGeom prst="rect">
            <a:avLst/>
          </a:prstGeom>
        </p:spPr>
      </p:pic>
      <p:pic>
        <p:nvPicPr>
          <p:cNvPr id="26" name="Picture 25">
            <a:extLst>
              <a:ext uri="{FF2B5EF4-FFF2-40B4-BE49-F238E27FC236}">
                <a16:creationId xmlns:a16="http://schemas.microsoft.com/office/drawing/2014/main" id="{39F4F32C-6B56-848A-BC0F-8E784135521B}"/>
              </a:ext>
            </a:extLst>
          </p:cNvPr>
          <p:cNvPicPr>
            <a:picLocks noChangeAspect="1"/>
          </p:cNvPicPr>
          <p:nvPr/>
        </p:nvPicPr>
        <p:blipFill>
          <a:blip r:embed="rId16"/>
          <a:stretch>
            <a:fillRect/>
          </a:stretch>
        </p:blipFill>
        <p:spPr>
          <a:xfrm>
            <a:off x="1306833" y="2358343"/>
            <a:ext cx="3204166" cy="983457"/>
          </a:xfrm>
          <a:prstGeom prst="rect">
            <a:avLst/>
          </a:prstGeom>
        </p:spPr>
      </p:pic>
      <p:pic>
        <p:nvPicPr>
          <p:cNvPr id="27" name="Picture 26">
            <a:extLst>
              <a:ext uri="{FF2B5EF4-FFF2-40B4-BE49-F238E27FC236}">
                <a16:creationId xmlns:a16="http://schemas.microsoft.com/office/drawing/2014/main" id="{8F813B14-25A9-04AB-6CA7-C40E681703CB}"/>
              </a:ext>
            </a:extLst>
          </p:cNvPr>
          <p:cNvPicPr>
            <a:picLocks noChangeAspect="1"/>
          </p:cNvPicPr>
          <p:nvPr/>
        </p:nvPicPr>
        <p:blipFill>
          <a:blip r:embed="rId17"/>
          <a:stretch>
            <a:fillRect/>
          </a:stretch>
        </p:blipFill>
        <p:spPr>
          <a:xfrm>
            <a:off x="398166" y="5690142"/>
            <a:ext cx="1827131" cy="919384"/>
          </a:xfrm>
          <a:prstGeom prst="rect">
            <a:avLst/>
          </a:prstGeom>
        </p:spPr>
      </p:pic>
      <p:pic>
        <p:nvPicPr>
          <p:cNvPr id="28" name="Picture 27" descr="Logo&#10;&#10;Description automatically generated">
            <a:extLst>
              <a:ext uri="{FF2B5EF4-FFF2-40B4-BE49-F238E27FC236}">
                <a16:creationId xmlns:a16="http://schemas.microsoft.com/office/drawing/2014/main" id="{485724A7-F7DA-24AD-A4EE-722CB6D04FB9}"/>
              </a:ext>
            </a:extLst>
          </p:cNvPr>
          <p:cNvPicPr>
            <a:picLocks noChangeAspect="1"/>
          </p:cNvPicPr>
          <p:nvPr/>
        </p:nvPicPr>
        <p:blipFill>
          <a:blip r:embed="rId18"/>
          <a:stretch>
            <a:fillRect/>
          </a:stretch>
        </p:blipFill>
        <p:spPr>
          <a:xfrm>
            <a:off x="8063315" y="5451569"/>
            <a:ext cx="1212078" cy="1212078"/>
          </a:xfrm>
          <a:prstGeom prst="rect">
            <a:avLst/>
          </a:prstGeom>
        </p:spPr>
      </p:pic>
      <p:pic>
        <p:nvPicPr>
          <p:cNvPr id="30" name="Picture 29" descr="Icon&#10;&#10;Description automatically generated with low confidence">
            <a:extLst>
              <a:ext uri="{FF2B5EF4-FFF2-40B4-BE49-F238E27FC236}">
                <a16:creationId xmlns:a16="http://schemas.microsoft.com/office/drawing/2014/main" id="{FDAEFF8F-8EA4-766D-5FC1-9793E2699692}"/>
              </a:ext>
            </a:extLst>
          </p:cNvPr>
          <p:cNvPicPr>
            <a:picLocks noChangeAspect="1"/>
          </p:cNvPicPr>
          <p:nvPr/>
        </p:nvPicPr>
        <p:blipFill>
          <a:blip r:embed="rId19"/>
          <a:stretch>
            <a:fillRect/>
          </a:stretch>
        </p:blipFill>
        <p:spPr>
          <a:xfrm>
            <a:off x="8856533" y="4537808"/>
            <a:ext cx="2542743" cy="664462"/>
          </a:xfrm>
          <a:prstGeom prst="rect">
            <a:avLst/>
          </a:prstGeom>
        </p:spPr>
      </p:pic>
      <p:pic>
        <p:nvPicPr>
          <p:cNvPr id="31" name="Picture 30" descr="A picture containing text, sign, red&#10;&#10;Description automatically generated">
            <a:extLst>
              <a:ext uri="{FF2B5EF4-FFF2-40B4-BE49-F238E27FC236}">
                <a16:creationId xmlns:a16="http://schemas.microsoft.com/office/drawing/2014/main" id="{6A32A815-B526-8C2F-9CAE-1FC1B51CFE29}"/>
              </a:ext>
            </a:extLst>
          </p:cNvPr>
          <p:cNvPicPr>
            <a:picLocks noChangeAspect="1"/>
          </p:cNvPicPr>
          <p:nvPr/>
        </p:nvPicPr>
        <p:blipFill>
          <a:blip r:embed="rId20"/>
          <a:stretch>
            <a:fillRect/>
          </a:stretch>
        </p:blipFill>
        <p:spPr>
          <a:xfrm>
            <a:off x="289401" y="3467285"/>
            <a:ext cx="1792913" cy="916378"/>
          </a:xfrm>
          <a:prstGeom prst="rect">
            <a:avLst/>
          </a:prstGeom>
        </p:spPr>
      </p:pic>
      <p:pic>
        <p:nvPicPr>
          <p:cNvPr id="33" name="Picture 32" descr="Text&#10;&#10;Description automatically generated">
            <a:extLst>
              <a:ext uri="{FF2B5EF4-FFF2-40B4-BE49-F238E27FC236}">
                <a16:creationId xmlns:a16="http://schemas.microsoft.com/office/drawing/2014/main" id="{0B186F9D-5B76-EDA7-0218-24C46594F3FC}"/>
              </a:ext>
            </a:extLst>
          </p:cNvPr>
          <p:cNvPicPr>
            <a:picLocks noChangeAspect="1"/>
          </p:cNvPicPr>
          <p:nvPr/>
        </p:nvPicPr>
        <p:blipFill>
          <a:blip r:embed="rId21"/>
          <a:stretch>
            <a:fillRect/>
          </a:stretch>
        </p:blipFill>
        <p:spPr>
          <a:xfrm>
            <a:off x="3923082" y="5822097"/>
            <a:ext cx="1408601" cy="760645"/>
          </a:xfrm>
          <a:prstGeom prst="rect">
            <a:avLst/>
          </a:prstGeom>
        </p:spPr>
      </p:pic>
      <p:pic>
        <p:nvPicPr>
          <p:cNvPr id="4" name="Graphic 3">
            <a:extLst>
              <a:ext uri="{FF2B5EF4-FFF2-40B4-BE49-F238E27FC236}">
                <a16:creationId xmlns:a16="http://schemas.microsoft.com/office/drawing/2014/main" id="{6A94A113-B7F0-B469-9ECE-82EA784EC3C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452983" y="5747611"/>
            <a:ext cx="1314630" cy="843613"/>
          </a:xfrm>
          <a:prstGeom prst="rect">
            <a:avLst/>
          </a:prstGeom>
        </p:spPr>
      </p:pic>
      <p:sp>
        <p:nvSpPr>
          <p:cNvPr id="5" name="TextBox 4">
            <a:extLst>
              <a:ext uri="{FF2B5EF4-FFF2-40B4-BE49-F238E27FC236}">
                <a16:creationId xmlns:a16="http://schemas.microsoft.com/office/drawing/2014/main" id="{EB702FBD-6295-BCFB-4229-25B3AF1249F1}"/>
              </a:ext>
            </a:extLst>
          </p:cNvPr>
          <p:cNvSpPr txBox="1"/>
          <p:nvPr/>
        </p:nvSpPr>
        <p:spPr>
          <a:xfrm>
            <a:off x="1327770" y="4522474"/>
            <a:ext cx="1561913" cy="1015663"/>
          </a:xfrm>
          <a:prstGeom prst="rect">
            <a:avLst/>
          </a:prstGeom>
          <a:noFill/>
          <a:ln>
            <a:solidFill>
              <a:schemeClr val="bg1">
                <a:lumMod val="65000"/>
              </a:schemeClr>
            </a:solidFill>
          </a:ln>
        </p:spPr>
        <p:txBody>
          <a:bodyPr wrap="square">
            <a:spAutoFit/>
          </a:bodyPr>
          <a:lstStyle/>
          <a:p>
            <a:r>
              <a:rPr lang="en-US" sz="6000" b="1" i="0" u="none" strike="noStrike" dirty="0">
                <a:solidFill>
                  <a:srgbClr val="2F5597"/>
                </a:solidFill>
                <a:effectLst/>
                <a:latin typeface="Calibri" panose="020F0502020204030204" pitchFamily="34" charset="0"/>
              </a:rPr>
              <a:t>CDC</a:t>
            </a:r>
            <a:endParaRPr lang="en-US" sz="6000" dirty="0"/>
          </a:p>
        </p:txBody>
      </p:sp>
    </p:spTree>
    <p:extLst>
      <p:ext uri="{BB962C8B-B14F-4D97-AF65-F5344CB8AC3E}">
        <p14:creationId xmlns:p14="http://schemas.microsoft.com/office/powerpoint/2010/main" val="100055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medium confidence">
            <a:extLst>
              <a:ext uri="{FF2B5EF4-FFF2-40B4-BE49-F238E27FC236}">
                <a16:creationId xmlns:a16="http://schemas.microsoft.com/office/drawing/2014/main" id="{8DCAB585-D581-B801-4E21-4224F07FADE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Lst>
          </a:blip>
          <a:srcRect l="10310" t="14656" r="8360" b="20058"/>
          <a:stretch/>
        </p:blipFill>
        <p:spPr>
          <a:xfrm>
            <a:off x="0" y="-1"/>
            <a:ext cx="12192000" cy="6858001"/>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DA3A6E7D-93A8-1938-9978-500B9BFE7E02}"/>
              </a:ext>
            </a:extLst>
          </p:cNvPr>
          <p:cNvPicPr>
            <a:picLocks noGrp="1" noChangeAspect="1"/>
          </p:cNvPicPr>
          <p:nvPr>
            <p:ph idx="1"/>
          </p:nvPr>
        </p:nvPicPr>
        <p:blipFill>
          <a:blip r:embed="rId5"/>
          <a:stretch>
            <a:fillRect/>
          </a:stretch>
        </p:blipFill>
        <p:spPr>
          <a:xfrm rot="1046918">
            <a:off x="67409" y="2653620"/>
            <a:ext cx="7664800" cy="5028575"/>
          </a:xfrm>
        </p:spPr>
      </p:pic>
      <p:pic>
        <p:nvPicPr>
          <p:cNvPr id="11" name="Picture 10" descr="A group of people posing for a photo&#10;&#10;Description automatically generated with medium confidence">
            <a:extLst>
              <a:ext uri="{FF2B5EF4-FFF2-40B4-BE49-F238E27FC236}">
                <a16:creationId xmlns:a16="http://schemas.microsoft.com/office/drawing/2014/main" id="{AF85D835-F87C-BE0F-4A99-22C7466D5215}"/>
              </a:ext>
            </a:extLst>
          </p:cNvPr>
          <p:cNvPicPr>
            <a:picLocks noChangeAspect="1"/>
          </p:cNvPicPr>
          <p:nvPr/>
        </p:nvPicPr>
        <p:blipFill>
          <a:blip r:embed="rId6"/>
          <a:stretch>
            <a:fillRect/>
          </a:stretch>
        </p:blipFill>
        <p:spPr>
          <a:xfrm rot="21104942">
            <a:off x="1650720" y="158967"/>
            <a:ext cx="2728682" cy="3522091"/>
          </a:xfrm>
          <a:prstGeom prst="rect">
            <a:avLst/>
          </a:prstGeom>
          <a:ln>
            <a:solidFill>
              <a:schemeClr val="bg1">
                <a:lumMod val="50000"/>
              </a:schemeClr>
            </a:solidFill>
          </a:ln>
          <a:effectLst>
            <a:outerShdw blurRad="280570" dist="242866" dir="2700000" sx="103000" sy="103000" algn="tl" rotWithShape="0">
              <a:prstClr val="black">
                <a:alpha val="40000"/>
              </a:prstClr>
            </a:outerShdw>
          </a:effectLst>
        </p:spPr>
      </p:pic>
      <p:sp>
        <p:nvSpPr>
          <p:cNvPr id="12" name="TextBox 11">
            <a:extLst>
              <a:ext uri="{FF2B5EF4-FFF2-40B4-BE49-F238E27FC236}">
                <a16:creationId xmlns:a16="http://schemas.microsoft.com/office/drawing/2014/main" id="{61167B74-C161-8A29-B1FD-800733D36F47}"/>
              </a:ext>
            </a:extLst>
          </p:cNvPr>
          <p:cNvSpPr txBox="1"/>
          <p:nvPr/>
        </p:nvSpPr>
        <p:spPr>
          <a:xfrm>
            <a:off x="6652828" y="2683291"/>
            <a:ext cx="5378823" cy="2554545"/>
          </a:xfrm>
          <a:prstGeom prst="rect">
            <a:avLst/>
          </a:prstGeom>
          <a:noFill/>
        </p:spPr>
        <p:txBody>
          <a:bodyPr wrap="square" rtlCol="0">
            <a:spAutoFit/>
          </a:bodyPr>
          <a:lstStyle/>
          <a:p>
            <a:pPr algn="ctr"/>
            <a:r>
              <a:rPr lang="en-US" sz="4000" b="1" dirty="0">
                <a:solidFill>
                  <a:schemeClr val="accent1">
                    <a:lumMod val="75000"/>
                  </a:schemeClr>
                </a:solidFill>
                <a:effectLst/>
                <a:latin typeface="Stone Sans" pitchFamily="2" charset="0"/>
                <a:ea typeface="Calibri" panose="020F0502020204030204" pitchFamily="34" charset="0"/>
              </a:rPr>
              <a:t>A National Plan to Prevent Child Sexual Abuse and Exploitation</a:t>
            </a:r>
            <a:r>
              <a:rPr lang="en-US" sz="4000" b="1" dirty="0">
                <a:solidFill>
                  <a:schemeClr val="accent1">
                    <a:lumMod val="75000"/>
                  </a:schemeClr>
                </a:solidFill>
                <a:effectLst/>
                <a:latin typeface="Stone Sans" pitchFamily="2" charset="0"/>
              </a:rPr>
              <a:t> </a:t>
            </a:r>
            <a:endParaRPr lang="en-US" sz="4000" b="1" dirty="0">
              <a:solidFill>
                <a:schemeClr val="accent1">
                  <a:lumMod val="75000"/>
                </a:schemeClr>
              </a:solidFill>
              <a:latin typeface="Stone Sans" pitchFamily="2" charset="0"/>
            </a:endParaRPr>
          </a:p>
        </p:txBody>
      </p:sp>
      <p:pic>
        <p:nvPicPr>
          <p:cNvPr id="2" name="Picture 1" descr="Logo, company name&#10;&#10;Description automatically generated">
            <a:extLst>
              <a:ext uri="{FF2B5EF4-FFF2-40B4-BE49-F238E27FC236}">
                <a16:creationId xmlns:a16="http://schemas.microsoft.com/office/drawing/2014/main" id="{D7134970-9DC0-04D9-B48A-D8B898FF6A99}"/>
              </a:ext>
            </a:extLst>
          </p:cNvPr>
          <p:cNvPicPr>
            <a:picLocks noChangeAspect="1"/>
          </p:cNvPicPr>
          <p:nvPr/>
        </p:nvPicPr>
        <p:blipFill>
          <a:blip r:embed="rId7">
            <a:alphaModFix amt="90000"/>
          </a:blip>
          <a:stretch>
            <a:fillRect/>
          </a:stretch>
        </p:blipFill>
        <p:spPr>
          <a:xfrm>
            <a:off x="7418797" y="274213"/>
            <a:ext cx="3846886" cy="1557634"/>
          </a:xfrm>
          <a:prstGeom prst="rect">
            <a:avLst/>
          </a:prstGeom>
          <a:effectLst>
            <a:softEdge rad="35421"/>
          </a:effectLst>
        </p:spPr>
      </p:pic>
    </p:spTree>
    <p:extLst>
      <p:ext uri="{BB962C8B-B14F-4D97-AF65-F5344CB8AC3E}">
        <p14:creationId xmlns:p14="http://schemas.microsoft.com/office/powerpoint/2010/main" val="1325549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6952</TotalTime>
  <Words>4748</Words>
  <Application>Microsoft Office PowerPoint</Application>
  <PresentationFormat>Widescreen</PresentationFormat>
  <Paragraphs>333</Paragraphs>
  <Slides>58</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Arial</vt:lpstr>
      <vt:lpstr>Calibri</vt:lpstr>
      <vt:lpstr>Calibri Light</vt:lpstr>
      <vt:lpstr>Helvetica</vt:lpstr>
      <vt:lpstr>LibreBaskerville-Bold</vt:lpstr>
      <vt:lpstr>LibreBaskerville-Italic</vt:lpstr>
      <vt:lpstr>LibreBaskerville-Regular</vt:lpstr>
      <vt:lpstr>Open Sans</vt:lpstr>
      <vt:lpstr>PublicoText</vt:lpstr>
      <vt:lpstr>Stone Sans</vt:lpstr>
      <vt:lpstr>Times New Roman</vt:lpstr>
      <vt:lpstr>Times-Roman</vt:lpstr>
      <vt:lpstr>Wingdings</vt:lpstr>
      <vt:lpstr>Office Theme</vt:lpstr>
      <vt:lpstr>Removing youth from sex offender registries: promoting justice, safety and fairness</vt:lpstr>
      <vt:lpstr>About the  Workshop</vt:lpstr>
      <vt:lpstr>QR code to obtain the brief </vt:lpstr>
      <vt:lpstr>My Perspective</vt:lpstr>
      <vt:lpstr>Points of View</vt:lpstr>
      <vt:lpstr>PowerPoint Presentation</vt:lpstr>
      <vt:lpstr>PowerPoint Presentation</vt:lpstr>
      <vt:lpstr>Coalition Members</vt:lpstr>
      <vt:lpstr>PowerPoint Presentation</vt:lpstr>
      <vt:lpstr>The Benefits of a National Plan</vt:lpstr>
      <vt:lpstr>The National Plan - The Six Pillars</vt:lpstr>
      <vt:lpstr>Collectively, with individuals, organizations, and coalitions focusing on the Six Pillars, we will stand the greatest chance of reaching the overall goal together.</vt:lpstr>
      <vt:lpstr> Todays workshop</vt:lpstr>
      <vt:lpstr>Note:</vt:lpstr>
      <vt:lpstr>Outline</vt:lpstr>
      <vt:lpstr>Introduction</vt:lpstr>
      <vt:lpstr>An International Spotlight</vt:lpstr>
      <vt:lpstr>Policy History – How did we get here?</vt:lpstr>
      <vt:lpstr>SORNA</vt:lpstr>
      <vt:lpstr>Strategic Environment 1990’s:  The Myth of the ‘Superpredator’ </vt:lpstr>
      <vt:lpstr>Strategic Environment: The neutered 90’s</vt:lpstr>
      <vt:lpstr>Jocelyn Elders</vt:lpstr>
      <vt:lpstr>Restricted Sex Ed</vt:lpstr>
      <vt:lpstr>Judy Blume…</vt:lpstr>
      <vt:lpstr>Judy Blume, children's author </vt:lpstr>
      <vt:lpstr>Judy Blume…..</vt:lpstr>
      <vt:lpstr>One Result??</vt:lpstr>
      <vt:lpstr>The policy to Place  Juveniles on registries was developed  when</vt:lpstr>
      <vt:lpstr>Sex offender registries:   A policy with no effect on rates of abuse </vt:lpstr>
      <vt:lpstr>The bottom line:  No impact  on rates</vt:lpstr>
      <vt:lpstr>More research….</vt:lpstr>
      <vt:lpstr>Freakonomics Agrees</vt:lpstr>
      <vt:lpstr>This issue is even more egregious for youth </vt:lpstr>
      <vt:lpstr>Research: What about states that use a  Risk Prediction Tool?  </vt:lpstr>
      <vt:lpstr>Unintended Consequences of Registration for Youth </vt:lpstr>
      <vt:lpstr>The risk to youth may be increasing</vt:lpstr>
      <vt:lpstr>Treatment Works and Recidivism is Low</vt:lpstr>
      <vt:lpstr>Recidivism is Low</vt:lpstr>
      <vt:lpstr>Evidence Based Treatment</vt:lpstr>
      <vt:lpstr>Cost of Registries </vt:lpstr>
      <vt:lpstr>Costs of Treatment</vt:lpstr>
      <vt:lpstr>Cost Benefit asks:  was it worth it?</vt:lpstr>
      <vt:lpstr>Cost of Registries </vt:lpstr>
      <vt:lpstr>PowerPoint Presentation</vt:lpstr>
      <vt:lpstr>Confounding Policy Issues</vt:lpstr>
      <vt:lpstr>Confounding Policy Issues</vt:lpstr>
      <vt:lpstr>Confounding Policy Issues</vt:lpstr>
      <vt:lpstr>Confounding Policy Issues</vt:lpstr>
      <vt:lpstr> </vt:lpstr>
      <vt:lpstr>Current Issues for Study and Advocacy</vt:lpstr>
      <vt:lpstr>Listen!  This American Life:  Help Wanted</vt:lpstr>
      <vt:lpstr>Current Issues for Study and Advocacy</vt:lpstr>
      <vt:lpstr>Current Issues for Study and Advocacy</vt:lpstr>
      <vt:lpstr>Current Issues for Study and Advocacy</vt:lpstr>
      <vt:lpstr>Take Aways:   Potential applications to your work </vt:lpstr>
      <vt:lpstr>Calls to Action to Promote Justice and Equity</vt:lpstr>
      <vt:lpstr>Calls to Action to Promote Justice and Equity</vt:lpstr>
      <vt:lpstr>QR code to obtain the brief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Vaughan (Pendarvis)</dc:creator>
  <cp:lastModifiedBy>Janet Rosenzweig</cp:lastModifiedBy>
  <cp:revision>62</cp:revision>
  <cp:lastPrinted>2023-03-23T09:06:13Z</cp:lastPrinted>
  <dcterms:created xsi:type="dcterms:W3CDTF">2023-01-19T00:59:10Z</dcterms:created>
  <dcterms:modified xsi:type="dcterms:W3CDTF">2023-08-23T03:14:28Z</dcterms:modified>
</cp:coreProperties>
</file>