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2" r:id="rId1"/>
  </p:sldMasterIdLst>
  <p:notesMasterIdLst>
    <p:notesMasterId r:id="rId65"/>
  </p:notesMasterIdLst>
  <p:sldIdLst>
    <p:sldId id="256" r:id="rId2"/>
    <p:sldId id="480" r:id="rId3"/>
    <p:sldId id="409" r:id="rId4"/>
    <p:sldId id="257" r:id="rId5"/>
    <p:sldId id="310" r:id="rId6"/>
    <p:sldId id="401" r:id="rId7"/>
    <p:sldId id="259" r:id="rId8"/>
    <p:sldId id="317" r:id="rId9"/>
    <p:sldId id="312" r:id="rId10"/>
    <p:sldId id="313" r:id="rId11"/>
    <p:sldId id="316" r:id="rId12"/>
    <p:sldId id="318" r:id="rId13"/>
    <p:sldId id="320" r:id="rId14"/>
    <p:sldId id="301" r:id="rId15"/>
    <p:sldId id="349" r:id="rId16"/>
    <p:sldId id="400" r:id="rId17"/>
    <p:sldId id="321" r:id="rId18"/>
    <p:sldId id="261" r:id="rId19"/>
    <p:sldId id="384" r:id="rId20"/>
    <p:sldId id="324" r:id="rId21"/>
    <p:sldId id="325" r:id="rId22"/>
    <p:sldId id="483" r:id="rId23"/>
    <p:sldId id="484" r:id="rId24"/>
    <p:sldId id="322" r:id="rId25"/>
    <p:sldId id="477" r:id="rId26"/>
    <p:sldId id="274" r:id="rId27"/>
    <p:sldId id="402" r:id="rId28"/>
    <p:sldId id="403" r:id="rId29"/>
    <p:sldId id="404" r:id="rId30"/>
    <p:sldId id="405" r:id="rId31"/>
    <p:sldId id="275" r:id="rId32"/>
    <p:sldId id="482" r:id="rId33"/>
    <p:sldId id="485" r:id="rId34"/>
    <p:sldId id="463" r:id="rId35"/>
    <p:sldId id="258" r:id="rId36"/>
    <p:sldId id="385" r:id="rId37"/>
    <p:sldId id="380" r:id="rId38"/>
    <p:sldId id="386" r:id="rId39"/>
    <p:sldId id="379" r:id="rId40"/>
    <p:sldId id="382" r:id="rId41"/>
    <p:sldId id="407" r:id="rId42"/>
    <p:sldId id="486" r:id="rId43"/>
    <p:sldId id="465" r:id="rId44"/>
    <p:sldId id="478" r:id="rId45"/>
    <p:sldId id="487" r:id="rId46"/>
    <p:sldId id="467" r:id="rId47"/>
    <p:sldId id="466" r:id="rId48"/>
    <p:sldId id="468" r:id="rId49"/>
    <p:sldId id="471" r:id="rId50"/>
    <p:sldId id="472" r:id="rId51"/>
    <p:sldId id="473" r:id="rId52"/>
    <p:sldId id="474" r:id="rId53"/>
    <p:sldId id="464" r:id="rId54"/>
    <p:sldId id="329" r:id="rId55"/>
    <p:sldId id="388" r:id="rId56"/>
    <p:sldId id="461" r:id="rId57"/>
    <p:sldId id="475" r:id="rId58"/>
    <p:sldId id="476" r:id="rId59"/>
    <p:sldId id="368" r:id="rId60"/>
    <p:sldId id="462" r:id="rId61"/>
    <p:sldId id="387" r:id="rId62"/>
    <p:sldId id="479" r:id="rId63"/>
    <p:sldId id="326" r:id="rId6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67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01" autoAdjust="0"/>
    <p:restoredTop sz="94138" autoAdjust="0"/>
  </p:normalViewPr>
  <p:slideViewPr>
    <p:cSldViewPr snapToGrid="0">
      <p:cViewPr varScale="1">
        <p:scale>
          <a:sx n="90" d="100"/>
          <a:sy n="90" d="100"/>
        </p:scale>
        <p:origin x="108" y="2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9B7756-6038-48C6-B01A-5EAF6E021DDF}"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5459362E-19A5-4482-8C36-7D7545527028}">
      <dgm:prSet/>
      <dgm:spPr/>
      <dgm:t>
        <a:bodyPr/>
        <a:lstStyle/>
        <a:p>
          <a:r>
            <a:rPr lang="en-US" dirty="0"/>
            <a:t>Developmental perspective on individuals and families</a:t>
          </a:r>
        </a:p>
      </dgm:t>
    </dgm:pt>
    <dgm:pt modelId="{073F6CF1-FA26-40BD-82A6-D2459C11566A}" type="parTrans" cxnId="{B5E8144C-7D16-4485-B879-323B9CCCBDDA}">
      <dgm:prSet/>
      <dgm:spPr/>
      <dgm:t>
        <a:bodyPr/>
        <a:lstStyle/>
        <a:p>
          <a:endParaRPr lang="en-US"/>
        </a:p>
      </dgm:t>
    </dgm:pt>
    <dgm:pt modelId="{8E752AAE-E31C-437B-BC72-0E52E5ED73CF}" type="sibTrans" cxnId="{B5E8144C-7D16-4485-B879-323B9CCCBDDA}">
      <dgm:prSet/>
      <dgm:spPr/>
      <dgm:t>
        <a:bodyPr/>
        <a:lstStyle/>
        <a:p>
          <a:endParaRPr lang="en-US"/>
        </a:p>
      </dgm:t>
    </dgm:pt>
    <dgm:pt modelId="{1B54A7E3-6F0F-4D07-993E-E9D1703D48E7}">
      <dgm:prSet/>
      <dgm:spPr/>
      <dgm:t>
        <a:bodyPr/>
        <a:lstStyle/>
        <a:p>
          <a:r>
            <a:rPr lang="en-US" dirty="0"/>
            <a:t>Health and sex educator </a:t>
          </a:r>
        </a:p>
      </dgm:t>
    </dgm:pt>
    <dgm:pt modelId="{17D8DA3D-A1E5-4C13-8A68-7EFEBBD39B64}" type="parTrans" cxnId="{8CE47E80-C463-45A8-8BEF-08E6D9A96B92}">
      <dgm:prSet/>
      <dgm:spPr/>
      <dgm:t>
        <a:bodyPr/>
        <a:lstStyle/>
        <a:p>
          <a:endParaRPr lang="en-US"/>
        </a:p>
      </dgm:t>
    </dgm:pt>
    <dgm:pt modelId="{FBD4295B-E8A4-4862-A9FF-1E39F7C03A34}" type="sibTrans" cxnId="{8CE47E80-C463-45A8-8BEF-08E6D9A96B92}">
      <dgm:prSet/>
      <dgm:spPr/>
      <dgm:t>
        <a:bodyPr/>
        <a:lstStyle/>
        <a:p>
          <a:endParaRPr lang="en-US"/>
        </a:p>
      </dgm:t>
    </dgm:pt>
    <dgm:pt modelId="{9287D443-0C99-40C8-A19A-6AE67851540F}">
      <dgm:prSet/>
      <dgm:spPr/>
      <dgm:t>
        <a:bodyPr/>
        <a:lstStyle/>
        <a:p>
          <a:r>
            <a:rPr lang="en-US" dirty="0"/>
            <a:t>Sex abuse help-line counselor, therapist and staff trainer</a:t>
          </a:r>
        </a:p>
      </dgm:t>
    </dgm:pt>
    <dgm:pt modelId="{FB47FFDF-0113-428B-8458-1E184EB9E202}" type="parTrans" cxnId="{3FAE6E5B-C332-4EBE-8380-F20814C30FAE}">
      <dgm:prSet/>
      <dgm:spPr/>
      <dgm:t>
        <a:bodyPr/>
        <a:lstStyle/>
        <a:p>
          <a:endParaRPr lang="en-US"/>
        </a:p>
      </dgm:t>
    </dgm:pt>
    <dgm:pt modelId="{F46D8AFA-8E60-40FC-80FE-02A59CFFD26F}" type="sibTrans" cxnId="{3FAE6E5B-C332-4EBE-8380-F20814C30FAE}">
      <dgm:prSet/>
      <dgm:spPr/>
      <dgm:t>
        <a:bodyPr/>
        <a:lstStyle/>
        <a:p>
          <a:endParaRPr lang="en-US"/>
        </a:p>
      </dgm:t>
    </dgm:pt>
    <dgm:pt modelId="{5538DB95-BD5B-479E-AF3D-21FD18E88E4C}">
      <dgm:prSet/>
      <dgm:spPr/>
      <dgm:t>
        <a:bodyPr/>
        <a:lstStyle/>
        <a:p>
          <a:r>
            <a:rPr lang="en-US" dirty="0"/>
            <a:t>Public official working in child welfare</a:t>
          </a:r>
        </a:p>
      </dgm:t>
    </dgm:pt>
    <dgm:pt modelId="{7A3D20CC-8ED0-468B-A939-8FFEBD71AD7E}" type="parTrans" cxnId="{2F832AA1-2CBE-4566-9D0E-303F80AF91C0}">
      <dgm:prSet/>
      <dgm:spPr/>
      <dgm:t>
        <a:bodyPr/>
        <a:lstStyle/>
        <a:p>
          <a:endParaRPr lang="en-US"/>
        </a:p>
      </dgm:t>
    </dgm:pt>
    <dgm:pt modelId="{BD4A23EB-5471-4313-94D6-A4966790E6E8}" type="sibTrans" cxnId="{2F832AA1-2CBE-4566-9D0E-303F80AF91C0}">
      <dgm:prSet/>
      <dgm:spPr/>
      <dgm:t>
        <a:bodyPr/>
        <a:lstStyle/>
        <a:p>
          <a:endParaRPr lang="en-US"/>
        </a:p>
      </dgm:t>
    </dgm:pt>
    <dgm:pt modelId="{CFE9DFFB-AF79-4DE0-B51F-5FD77654E0A7}">
      <dgm:prSet/>
      <dgm:spPr/>
      <dgm:t>
        <a:bodyPr/>
        <a:lstStyle/>
        <a:p>
          <a:r>
            <a:rPr lang="en-US" dirty="0"/>
            <a:t>Prevention specialist – former VP of Prevent Child Abuse America</a:t>
          </a:r>
        </a:p>
      </dgm:t>
    </dgm:pt>
    <dgm:pt modelId="{EABE3562-2D11-4E40-8580-2E628441154A}" type="parTrans" cxnId="{CD1CD429-EAEF-4170-A6FA-9462D00EAE91}">
      <dgm:prSet/>
      <dgm:spPr/>
      <dgm:t>
        <a:bodyPr/>
        <a:lstStyle/>
        <a:p>
          <a:endParaRPr lang="en-US"/>
        </a:p>
      </dgm:t>
    </dgm:pt>
    <dgm:pt modelId="{DE0B4D3B-BDA2-4221-983C-EF5501B92D59}" type="sibTrans" cxnId="{CD1CD429-EAEF-4170-A6FA-9462D00EAE91}">
      <dgm:prSet/>
      <dgm:spPr/>
      <dgm:t>
        <a:bodyPr/>
        <a:lstStyle/>
        <a:p>
          <a:endParaRPr lang="en-US"/>
        </a:p>
      </dgm:t>
    </dgm:pt>
    <dgm:pt modelId="{352CCCFD-DD18-4270-9460-76BFFF37E539}">
      <dgm:prSet/>
      <dgm:spPr/>
      <dgm:t>
        <a:bodyPr/>
        <a:lstStyle/>
        <a:p>
          <a:r>
            <a:rPr lang="en-US" dirty="0"/>
            <a:t>Mom!</a:t>
          </a:r>
        </a:p>
      </dgm:t>
    </dgm:pt>
    <dgm:pt modelId="{0E767F19-85A7-4688-A03C-04377C07AEE4}" type="parTrans" cxnId="{6707F811-1FED-4618-93C9-FF227320038C}">
      <dgm:prSet/>
      <dgm:spPr/>
      <dgm:t>
        <a:bodyPr/>
        <a:lstStyle/>
        <a:p>
          <a:endParaRPr lang="en-US"/>
        </a:p>
      </dgm:t>
    </dgm:pt>
    <dgm:pt modelId="{87F7867C-B2A9-4AD5-A615-A17500374D3E}" type="sibTrans" cxnId="{6707F811-1FED-4618-93C9-FF227320038C}">
      <dgm:prSet/>
      <dgm:spPr/>
      <dgm:t>
        <a:bodyPr/>
        <a:lstStyle/>
        <a:p>
          <a:endParaRPr lang="en-US"/>
        </a:p>
      </dgm:t>
    </dgm:pt>
    <dgm:pt modelId="{79FB5534-B350-47EA-A94F-0D9FEB78A6FF}" type="pres">
      <dgm:prSet presAssocID="{609B7756-6038-48C6-B01A-5EAF6E021DDF}" presName="diagram" presStyleCnt="0">
        <dgm:presLayoutVars>
          <dgm:dir/>
          <dgm:resizeHandles val="exact"/>
        </dgm:presLayoutVars>
      </dgm:prSet>
      <dgm:spPr/>
    </dgm:pt>
    <dgm:pt modelId="{D509DC3C-5059-4EAC-822F-456B0D797873}" type="pres">
      <dgm:prSet presAssocID="{5459362E-19A5-4482-8C36-7D7545527028}" presName="node" presStyleLbl="node1" presStyleIdx="0" presStyleCnt="6">
        <dgm:presLayoutVars>
          <dgm:bulletEnabled val="1"/>
        </dgm:presLayoutVars>
      </dgm:prSet>
      <dgm:spPr/>
    </dgm:pt>
    <dgm:pt modelId="{5F933C8C-2B69-4E72-A8F9-0CAC58F9ED54}" type="pres">
      <dgm:prSet presAssocID="{8E752AAE-E31C-437B-BC72-0E52E5ED73CF}" presName="sibTrans" presStyleCnt="0"/>
      <dgm:spPr/>
    </dgm:pt>
    <dgm:pt modelId="{378E23DB-AF82-4EA4-81A9-7DD47FC54B37}" type="pres">
      <dgm:prSet presAssocID="{1B54A7E3-6F0F-4D07-993E-E9D1703D48E7}" presName="node" presStyleLbl="node1" presStyleIdx="1" presStyleCnt="6">
        <dgm:presLayoutVars>
          <dgm:bulletEnabled val="1"/>
        </dgm:presLayoutVars>
      </dgm:prSet>
      <dgm:spPr/>
    </dgm:pt>
    <dgm:pt modelId="{A4F8E94B-4BEE-4C99-875C-3B6F5DE5C2D5}" type="pres">
      <dgm:prSet presAssocID="{FBD4295B-E8A4-4862-A9FF-1E39F7C03A34}" presName="sibTrans" presStyleCnt="0"/>
      <dgm:spPr/>
    </dgm:pt>
    <dgm:pt modelId="{FE2AC406-4C38-4E7B-8B4E-2F7859D837C8}" type="pres">
      <dgm:prSet presAssocID="{9287D443-0C99-40C8-A19A-6AE67851540F}" presName="node" presStyleLbl="node1" presStyleIdx="2" presStyleCnt="6">
        <dgm:presLayoutVars>
          <dgm:bulletEnabled val="1"/>
        </dgm:presLayoutVars>
      </dgm:prSet>
      <dgm:spPr/>
    </dgm:pt>
    <dgm:pt modelId="{74903779-D37F-4C8F-86C5-73D913A14998}" type="pres">
      <dgm:prSet presAssocID="{F46D8AFA-8E60-40FC-80FE-02A59CFFD26F}" presName="sibTrans" presStyleCnt="0"/>
      <dgm:spPr/>
    </dgm:pt>
    <dgm:pt modelId="{9BC42929-79D1-4977-86D1-DAE00A093720}" type="pres">
      <dgm:prSet presAssocID="{5538DB95-BD5B-479E-AF3D-21FD18E88E4C}" presName="node" presStyleLbl="node1" presStyleIdx="3" presStyleCnt="6">
        <dgm:presLayoutVars>
          <dgm:bulletEnabled val="1"/>
        </dgm:presLayoutVars>
      </dgm:prSet>
      <dgm:spPr/>
    </dgm:pt>
    <dgm:pt modelId="{D71A8D68-A911-4294-B54D-4A1CD5880AAB}" type="pres">
      <dgm:prSet presAssocID="{BD4A23EB-5471-4313-94D6-A4966790E6E8}" presName="sibTrans" presStyleCnt="0"/>
      <dgm:spPr/>
    </dgm:pt>
    <dgm:pt modelId="{9E08BD1F-E1E3-4C95-9342-7150D2D6DBFD}" type="pres">
      <dgm:prSet presAssocID="{CFE9DFFB-AF79-4DE0-B51F-5FD77654E0A7}" presName="node" presStyleLbl="node1" presStyleIdx="4" presStyleCnt="6">
        <dgm:presLayoutVars>
          <dgm:bulletEnabled val="1"/>
        </dgm:presLayoutVars>
      </dgm:prSet>
      <dgm:spPr/>
    </dgm:pt>
    <dgm:pt modelId="{85A1351E-2C50-4B2E-8175-B1ECDD43154D}" type="pres">
      <dgm:prSet presAssocID="{DE0B4D3B-BDA2-4221-983C-EF5501B92D59}" presName="sibTrans" presStyleCnt="0"/>
      <dgm:spPr/>
    </dgm:pt>
    <dgm:pt modelId="{96BDACB0-561D-473B-A5D1-234A45FCAA60}" type="pres">
      <dgm:prSet presAssocID="{352CCCFD-DD18-4270-9460-76BFFF37E539}" presName="node" presStyleLbl="node1" presStyleIdx="5" presStyleCnt="6">
        <dgm:presLayoutVars>
          <dgm:bulletEnabled val="1"/>
        </dgm:presLayoutVars>
      </dgm:prSet>
      <dgm:spPr/>
    </dgm:pt>
  </dgm:ptLst>
  <dgm:cxnLst>
    <dgm:cxn modelId="{6707F811-1FED-4618-93C9-FF227320038C}" srcId="{609B7756-6038-48C6-B01A-5EAF6E021DDF}" destId="{352CCCFD-DD18-4270-9460-76BFFF37E539}" srcOrd="5" destOrd="0" parTransId="{0E767F19-85A7-4688-A03C-04377C07AEE4}" sibTransId="{87F7867C-B2A9-4AD5-A615-A17500374D3E}"/>
    <dgm:cxn modelId="{CD1CD429-EAEF-4170-A6FA-9462D00EAE91}" srcId="{609B7756-6038-48C6-B01A-5EAF6E021DDF}" destId="{CFE9DFFB-AF79-4DE0-B51F-5FD77654E0A7}" srcOrd="4" destOrd="0" parTransId="{EABE3562-2D11-4E40-8580-2E628441154A}" sibTransId="{DE0B4D3B-BDA2-4221-983C-EF5501B92D59}"/>
    <dgm:cxn modelId="{71C98538-158A-4151-8AD7-43106FAC3D3E}" type="presOf" srcId="{609B7756-6038-48C6-B01A-5EAF6E021DDF}" destId="{79FB5534-B350-47EA-A94F-0D9FEB78A6FF}" srcOrd="0" destOrd="0" presId="urn:microsoft.com/office/officeart/2005/8/layout/default"/>
    <dgm:cxn modelId="{98B12E40-82A2-42A7-93B0-2044CA8F775E}" type="presOf" srcId="{5538DB95-BD5B-479E-AF3D-21FD18E88E4C}" destId="{9BC42929-79D1-4977-86D1-DAE00A093720}" srcOrd="0" destOrd="0" presId="urn:microsoft.com/office/officeart/2005/8/layout/default"/>
    <dgm:cxn modelId="{3FAE6E5B-C332-4EBE-8380-F20814C30FAE}" srcId="{609B7756-6038-48C6-B01A-5EAF6E021DDF}" destId="{9287D443-0C99-40C8-A19A-6AE67851540F}" srcOrd="2" destOrd="0" parTransId="{FB47FFDF-0113-428B-8458-1E184EB9E202}" sibTransId="{F46D8AFA-8E60-40FC-80FE-02A59CFFD26F}"/>
    <dgm:cxn modelId="{B5E8144C-7D16-4485-B879-323B9CCCBDDA}" srcId="{609B7756-6038-48C6-B01A-5EAF6E021DDF}" destId="{5459362E-19A5-4482-8C36-7D7545527028}" srcOrd="0" destOrd="0" parTransId="{073F6CF1-FA26-40BD-82A6-D2459C11566A}" sibTransId="{8E752AAE-E31C-437B-BC72-0E52E5ED73CF}"/>
    <dgm:cxn modelId="{4EA59874-A693-4A33-8AC6-5D2A13F760A5}" type="presOf" srcId="{9287D443-0C99-40C8-A19A-6AE67851540F}" destId="{FE2AC406-4C38-4E7B-8B4E-2F7859D837C8}" srcOrd="0" destOrd="0" presId="urn:microsoft.com/office/officeart/2005/8/layout/default"/>
    <dgm:cxn modelId="{8CE47E80-C463-45A8-8BEF-08E6D9A96B92}" srcId="{609B7756-6038-48C6-B01A-5EAF6E021DDF}" destId="{1B54A7E3-6F0F-4D07-993E-E9D1703D48E7}" srcOrd="1" destOrd="0" parTransId="{17D8DA3D-A1E5-4C13-8A68-7EFEBBD39B64}" sibTransId="{FBD4295B-E8A4-4862-A9FF-1E39F7C03A34}"/>
    <dgm:cxn modelId="{8DDD1188-0032-4ADD-AE0A-26FB8C686EB8}" type="presOf" srcId="{5459362E-19A5-4482-8C36-7D7545527028}" destId="{D509DC3C-5059-4EAC-822F-456B0D797873}" srcOrd="0" destOrd="0" presId="urn:microsoft.com/office/officeart/2005/8/layout/default"/>
    <dgm:cxn modelId="{062BFB8A-9FF9-49C4-80C6-52ECB88884E3}" type="presOf" srcId="{CFE9DFFB-AF79-4DE0-B51F-5FD77654E0A7}" destId="{9E08BD1F-E1E3-4C95-9342-7150D2D6DBFD}" srcOrd="0" destOrd="0" presId="urn:microsoft.com/office/officeart/2005/8/layout/default"/>
    <dgm:cxn modelId="{2F832AA1-2CBE-4566-9D0E-303F80AF91C0}" srcId="{609B7756-6038-48C6-B01A-5EAF6E021DDF}" destId="{5538DB95-BD5B-479E-AF3D-21FD18E88E4C}" srcOrd="3" destOrd="0" parTransId="{7A3D20CC-8ED0-468B-A939-8FFEBD71AD7E}" sibTransId="{BD4A23EB-5471-4313-94D6-A4966790E6E8}"/>
    <dgm:cxn modelId="{694563B8-2D8B-42B4-9CF7-5EA24AC00540}" type="presOf" srcId="{352CCCFD-DD18-4270-9460-76BFFF37E539}" destId="{96BDACB0-561D-473B-A5D1-234A45FCAA60}" srcOrd="0" destOrd="0" presId="urn:microsoft.com/office/officeart/2005/8/layout/default"/>
    <dgm:cxn modelId="{4F1FA7C9-4480-4501-A7ED-DBA03EFA1D5A}" type="presOf" srcId="{1B54A7E3-6F0F-4D07-993E-E9D1703D48E7}" destId="{378E23DB-AF82-4EA4-81A9-7DD47FC54B37}" srcOrd="0" destOrd="0" presId="urn:microsoft.com/office/officeart/2005/8/layout/default"/>
    <dgm:cxn modelId="{CA60EFFE-35BE-465C-8B40-DB65256448B3}" type="presParOf" srcId="{79FB5534-B350-47EA-A94F-0D9FEB78A6FF}" destId="{D509DC3C-5059-4EAC-822F-456B0D797873}" srcOrd="0" destOrd="0" presId="urn:microsoft.com/office/officeart/2005/8/layout/default"/>
    <dgm:cxn modelId="{B7799D66-9125-4204-926C-75C098AFE50D}" type="presParOf" srcId="{79FB5534-B350-47EA-A94F-0D9FEB78A6FF}" destId="{5F933C8C-2B69-4E72-A8F9-0CAC58F9ED54}" srcOrd="1" destOrd="0" presId="urn:microsoft.com/office/officeart/2005/8/layout/default"/>
    <dgm:cxn modelId="{A0B892CA-E781-439B-8C67-3401731CBD50}" type="presParOf" srcId="{79FB5534-B350-47EA-A94F-0D9FEB78A6FF}" destId="{378E23DB-AF82-4EA4-81A9-7DD47FC54B37}" srcOrd="2" destOrd="0" presId="urn:microsoft.com/office/officeart/2005/8/layout/default"/>
    <dgm:cxn modelId="{1B361626-0A4B-4C29-B38E-817D81828D4D}" type="presParOf" srcId="{79FB5534-B350-47EA-A94F-0D9FEB78A6FF}" destId="{A4F8E94B-4BEE-4C99-875C-3B6F5DE5C2D5}" srcOrd="3" destOrd="0" presId="urn:microsoft.com/office/officeart/2005/8/layout/default"/>
    <dgm:cxn modelId="{F987BA63-6B80-4DEE-80AD-EB82D7972D59}" type="presParOf" srcId="{79FB5534-B350-47EA-A94F-0D9FEB78A6FF}" destId="{FE2AC406-4C38-4E7B-8B4E-2F7859D837C8}" srcOrd="4" destOrd="0" presId="urn:microsoft.com/office/officeart/2005/8/layout/default"/>
    <dgm:cxn modelId="{96290940-9B77-4A41-B159-387392F3D894}" type="presParOf" srcId="{79FB5534-B350-47EA-A94F-0D9FEB78A6FF}" destId="{74903779-D37F-4C8F-86C5-73D913A14998}" srcOrd="5" destOrd="0" presId="urn:microsoft.com/office/officeart/2005/8/layout/default"/>
    <dgm:cxn modelId="{1956686F-0D20-4970-81D6-DD6A0662501C}" type="presParOf" srcId="{79FB5534-B350-47EA-A94F-0D9FEB78A6FF}" destId="{9BC42929-79D1-4977-86D1-DAE00A093720}" srcOrd="6" destOrd="0" presId="urn:microsoft.com/office/officeart/2005/8/layout/default"/>
    <dgm:cxn modelId="{F7C51D84-FF8D-4ABF-BA46-2E4887FEFB9B}" type="presParOf" srcId="{79FB5534-B350-47EA-A94F-0D9FEB78A6FF}" destId="{D71A8D68-A911-4294-B54D-4A1CD5880AAB}" srcOrd="7" destOrd="0" presId="urn:microsoft.com/office/officeart/2005/8/layout/default"/>
    <dgm:cxn modelId="{E1FDB471-0C5C-4EB4-89DB-38ADB5B36558}" type="presParOf" srcId="{79FB5534-B350-47EA-A94F-0D9FEB78A6FF}" destId="{9E08BD1F-E1E3-4C95-9342-7150D2D6DBFD}" srcOrd="8" destOrd="0" presId="urn:microsoft.com/office/officeart/2005/8/layout/default"/>
    <dgm:cxn modelId="{D019A7C7-5DBE-4D24-B577-B40ECD6DAA25}" type="presParOf" srcId="{79FB5534-B350-47EA-A94F-0D9FEB78A6FF}" destId="{85A1351E-2C50-4B2E-8175-B1ECDD43154D}" srcOrd="9" destOrd="0" presId="urn:microsoft.com/office/officeart/2005/8/layout/default"/>
    <dgm:cxn modelId="{EBE85D3B-8AA4-4BDC-8D49-C9F6AFA17471}" type="presParOf" srcId="{79FB5534-B350-47EA-A94F-0D9FEB78A6FF}" destId="{96BDACB0-561D-473B-A5D1-234A45FCAA60}"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09DC3C-5059-4EAC-822F-456B0D797873}">
      <dsp:nvSpPr>
        <dsp:cNvPr id="0" name=""/>
        <dsp:cNvSpPr/>
      </dsp:nvSpPr>
      <dsp:spPr>
        <a:xfrm>
          <a:off x="0" y="158349"/>
          <a:ext cx="3283267" cy="1969960"/>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Developmental perspective on individuals and families</a:t>
          </a:r>
        </a:p>
      </dsp:txBody>
      <dsp:txXfrm>
        <a:off x="0" y="158349"/>
        <a:ext cx="3283267" cy="1969960"/>
      </dsp:txXfrm>
    </dsp:sp>
    <dsp:sp modelId="{378E23DB-AF82-4EA4-81A9-7DD47FC54B37}">
      <dsp:nvSpPr>
        <dsp:cNvPr id="0" name=""/>
        <dsp:cNvSpPr/>
      </dsp:nvSpPr>
      <dsp:spPr>
        <a:xfrm>
          <a:off x="3611594" y="158349"/>
          <a:ext cx="3283267" cy="1969960"/>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Health and sex educator </a:t>
          </a:r>
        </a:p>
      </dsp:txBody>
      <dsp:txXfrm>
        <a:off x="3611594" y="158349"/>
        <a:ext cx="3283267" cy="1969960"/>
      </dsp:txXfrm>
    </dsp:sp>
    <dsp:sp modelId="{FE2AC406-4C38-4E7B-8B4E-2F7859D837C8}">
      <dsp:nvSpPr>
        <dsp:cNvPr id="0" name=""/>
        <dsp:cNvSpPr/>
      </dsp:nvSpPr>
      <dsp:spPr>
        <a:xfrm>
          <a:off x="7223188" y="158349"/>
          <a:ext cx="3283267" cy="1969960"/>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Sex abuse help-line counselor, therapist and staff trainer</a:t>
          </a:r>
        </a:p>
      </dsp:txBody>
      <dsp:txXfrm>
        <a:off x="7223188" y="158349"/>
        <a:ext cx="3283267" cy="1969960"/>
      </dsp:txXfrm>
    </dsp:sp>
    <dsp:sp modelId="{9BC42929-79D1-4977-86D1-DAE00A093720}">
      <dsp:nvSpPr>
        <dsp:cNvPr id="0" name=""/>
        <dsp:cNvSpPr/>
      </dsp:nvSpPr>
      <dsp:spPr>
        <a:xfrm>
          <a:off x="0" y="2456636"/>
          <a:ext cx="3283267" cy="1969960"/>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Public official working in child welfare</a:t>
          </a:r>
        </a:p>
      </dsp:txBody>
      <dsp:txXfrm>
        <a:off x="0" y="2456636"/>
        <a:ext cx="3283267" cy="1969960"/>
      </dsp:txXfrm>
    </dsp:sp>
    <dsp:sp modelId="{9E08BD1F-E1E3-4C95-9342-7150D2D6DBFD}">
      <dsp:nvSpPr>
        <dsp:cNvPr id="0" name=""/>
        <dsp:cNvSpPr/>
      </dsp:nvSpPr>
      <dsp:spPr>
        <a:xfrm>
          <a:off x="3611594" y="2456636"/>
          <a:ext cx="3283267" cy="1969960"/>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Prevention specialist – former VP of Prevent Child Abuse America</a:t>
          </a:r>
        </a:p>
      </dsp:txBody>
      <dsp:txXfrm>
        <a:off x="3611594" y="2456636"/>
        <a:ext cx="3283267" cy="1969960"/>
      </dsp:txXfrm>
    </dsp:sp>
    <dsp:sp modelId="{96BDACB0-561D-473B-A5D1-234A45FCAA60}">
      <dsp:nvSpPr>
        <dsp:cNvPr id="0" name=""/>
        <dsp:cNvSpPr/>
      </dsp:nvSpPr>
      <dsp:spPr>
        <a:xfrm>
          <a:off x="7223188" y="2456636"/>
          <a:ext cx="3283267" cy="1969960"/>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Mom!</a:t>
          </a:r>
        </a:p>
      </dsp:txBody>
      <dsp:txXfrm>
        <a:off x="7223188" y="2456636"/>
        <a:ext cx="3283267" cy="196996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248325-F85D-4FBB-9C74-7A5194216014}" type="datetimeFigureOut">
              <a:rPr lang="en-US" smtClean="0"/>
              <a:t>10/4/2022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CCA71C-3DD2-4E3C-A0A4-8F80543866F3}" type="slidenum">
              <a:rPr lang="en-US" smtClean="0"/>
              <a:t>‹#›</a:t>
            </a:fld>
            <a:endParaRPr lang="en-US" dirty="0"/>
          </a:p>
        </p:txBody>
      </p:sp>
    </p:spTree>
    <p:extLst>
      <p:ext uri="{BB962C8B-B14F-4D97-AF65-F5344CB8AC3E}">
        <p14:creationId xmlns:p14="http://schemas.microsoft.com/office/powerpoint/2010/main" val="1551620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CA71C-3DD2-4E3C-A0A4-8F80543866F3}" type="slidenum">
              <a:rPr lang="en-US" smtClean="0"/>
              <a:t>2</a:t>
            </a:fld>
            <a:endParaRPr lang="en-US" dirty="0"/>
          </a:p>
        </p:txBody>
      </p:sp>
    </p:spTree>
    <p:extLst>
      <p:ext uri="{BB962C8B-B14F-4D97-AF65-F5344CB8AC3E}">
        <p14:creationId xmlns:p14="http://schemas.microsoft.com/office/powerpoint/2010/main" val="905489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CA71C-3DD2-4E3C-A0A4-8F80543866F3}" type="slidenum">
              <a:rPr lang="en-US" smtClean="0"/>
              <a:t>37</a:t>
            </a:fld>
            <a:endParaRPr lang="en-US" dirty="0"/>
          </a:p>
        </p:txBody>
      </p:sp>
    </p:spTree>
    <p:extLst>
      <p:ext uri="{BB962C8B-B14F-4D97-AF65-F5344CB8AC3E}">
        <p14:creationId xmlns:p14="http://schemas.microsoft.com/office/powerpoint/2010/main" val="2497781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CA71C-3DD2-4E3C-A0A4-8F80543866F3}" type="slidenum">
              <a:rPr lang="en-US" smtClean="0"/>
              <a:t>40</a:t>
            </a:fld>
            <a:endParaRPr lang="en-US" dirty="0"/>
          </a:p>
        </p:txBody>
      </p:sp>
    </p:spTree>
    <p:extLst>
      <p:ext uri="{BB962C8B-B14F-4D97-AF65-F5344CB8AC3E}">
        <p14:creationId xmlns:p14="http://schemas.microsoft.com/office/powerpoint/2010/main" val="2242589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CA71C-3DD2-4E3C-A0A4-8F80543866F3}" type="slidenum">
              <a:rPr lang="en-US" smtClean="0"/>
              <a:t>41</a:t>
            </a:fld>
            <a:endParaRPr lang="en-US" dirty="0"/>
          </a:p>
        </p:txBody>
      </p:sp>
    </p:spTree>
    <p:extLst>
      <p:ext uri="{BB962C8B-B14F-4D97-AF65-F5344CB8AC3E}">
        <p14:creationId xmlns:p14="http://schemas.microsoft.com/office/powerpoint/2010/main" val="4222642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CA71C-3DD2-4E3C-A0A4-8F80543866F3}" type="slidenum">
              <a:rPr lang="en-US" smtClean="0"/>
              <a:t>46</a:t>
            </a:fld>
            <a:endParaRPr lang="en-US" dirty="0"/>
          </a:p>
        </p:txBody>
      </p:sp>
    </p:spTree>
    <p:extLst>
      <p:ext uri="{BB962C8B-B14F-4D97-AF65-F5344CB8AC3E}">
        <p14:creationId xmlns:p14="http://schemas.microsoft.com/office/powerpoint/2010/main" val="1509062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in your handout</a:t>
            </a:r>
          </a:p>
        </p:txBody>
      </p:sp>
      <p:sp>
        <p:nvSpPr>
          <p:cNvPr id="4" name="Slide Number Placeholder 3"/>
          <p:cNvSpPr>
            <a:spLocks noGrp="1"/>
          </p:cNvSpPr>
          <p:nvPr>
            <p:ph type="sldNum" sz="quarter" idx="5"/>
          </p:nvPr>
        </p:nvSpPr>
        <p:spPr/>
        <p:txBody>
          <a:bodyPr/>
          <a:lstStyle/>
          <a:p>
            <a:fld id="{8BC9B182-0ED2-445B-9E8D-D33EC0C28C7B}" type="slidenum">
              <a:rPr lang="en-US" smtClean="0"/>
              <a:pPr/>
              <a:t>49</a:t>
            </a:fld>
            <a:endParaRPr lang="en-US" dirty="0"/>
          </a:p>
        </p:txBody>
      </p:sp>
    </p:spTree>
    <p:extLst>
      <p:ext uri="{BB962C8B-B14F-4D97-AF65-F5344CB8AC3E}">
        <p14:creationId xmlns:p14="http://schemas.microsoft.com/office/powerpoint/2010/main" val="446122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CA71C-3DD2-4E3C-A0A4-8F80543866F3}" type="slidenum">
              <a:rPr lang="en-US" smtClean="0"/>
              <a:t>51</a:t>
            </a:fld>
            <a:endParaRPr lang="en-US" dirty="0"/>
          </a:p>
        </p:txBody>
      </p:sp>
    </p:spTree>
    <p:extLst>
      <p:ext uri="{BB962C8B-B14F-4D97-AF65-F5344CB8AC3E}">
        <p14:creationId xmlns:p14="http://schemas.microsoft.com/office/powerpoint/2010/main" val="27504395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Teachers and school personnel are hungry for this information!  They know who the boundary ushers are….  What they don’t know is what to do about it…</a:t>
            </a:r>
          </a:p>
          <a:p>
            <a:r>
              <a:rPr lang="en-US" dirty="0"/>
              <a:t>Great new programs developed for school personnel…. Enough Abuse, D2l…</a:t>
            </a:r>
          </a:p>
        </p:txBody>
      </p:sp>
      <p:sp>
        <p:nvSpPr>
          <p:cNvPr id="4" name="Slide Number Placeholder 3"/>
          <p:cNvSpPr>
            <a:spLocks noGrp="1"/>
          </p:cNvSpPr>
          <p:nvPr>
            <p:ph type="sldNum" sz="quarter" idx="5"/>
          </p:nvPr>
        </p:nvSpPr>
        <p:spPr/>
        <p:txBody>
          <a:bodyPr/>
          <a:lstStyle/>
          <a:p>
            <a:fld id="{1CCCA71C-3DD2-4E3C-A0A4-8F80543866F3}" type="slidenum">
              <a:rPr lang="en-US" smtClean="0"/>
              <a:t>58</a:t>
            </a:fld>
            <a:endParaRPr lang="en-US" dirty="0"/>
          </a:p>
        </p:txBody>
      </p:sp>
    </p:spTree>
    <p:extLst>
      <p:ext uri="{BB962C8B-B14F-4D97-AF65-F5344CB8AC3E}">
        <p14:creationId xmlns:p14="http://schemas.microsoft.com/office/powerpoint/2010/main" val="5382751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CA71C-3DD2-4E3C-A0A4-8F80543866F3}" type="slidenum">
              <a:rPr lang="en-US" smtClean="0"/>
              <a:t>59</a:t>
            </a:fld>
            <a:endParaRPr lang="en-US" dirty="0"/>
          </a:p>
        </p:txBody>
      </p:sp>
    </p:spTree>
    <p:extLst>
      <p:ext uri="{BB962C8B-B14F-4D97-AF65-F5344CB8AC3E}">
        <p14:creationId xmlns:p14="http://schemas.microsoft.com/office/powerpoint/2010/main" val="1480683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CA71C-3DD2-4E3C-A0A4-8F80543866F3}" type="slidenum">
              <a:rPr lang="en-US" smtClean="0"/>
              <a:t>61</a:t>
            </a:fld>
            <a:endParaRPr lang="en-US" dirty="0"/>
          </a:p>
        </p:txBody>
      </p:sp>
    </p:spTree>
    <p:extLst>
      <p:ext uri="{BB962C8B-B14F-4D97-AF65-F5344CB8AC3E}">
        <p14:creationId xmlns:p14="http://schemas.microsoft.com/office/powerpoint/2010/main" val="1741304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C9B182-0ED2-445B-9E8D-D33EC0C28C7B}" type="slidenum">
              <a:rPr lang="en-US" smtClean="0"/>
              <a:pPr/>
              <a:t>5</a:t>
            </a:fld>
            <a:endParaRPr lang="en-US" dirty="0"/>
          </a:p>
        </p:txBody>
      </p:sp>
    </p:spTree>
    <p:extLst>
      <p:ext uri="{BB962C8B-B14F-4D97-AF65-F5344CB8AC3E}">
        <p14:creationId xmlns:p14="http://schemas.microsoft.com/office/powerpoint/2010/main" val="3557496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the issue of same gender abuse – concision  about sexuality </a:t>
            </a:r>
          </a:p>
        </p:txBody>
      </p:sp>
      <p:sp>
        <p:nvSpPr>
          <p:cNvPr id="4" name="Slide Number Placeholder 3"/>
          <p:cNvSpPr>
            <a:spLocks noGrp="1"/>
          </p:cNvSpPr>
          <p:nvPr>
            <p:ph type="sldNum" sz="quarter" idx="5"/>
          </p:nvPr>
        </p:nvSpPr>
        <p:spPr/>
        <p:txBody>
          <a:bodyPr/>
          <a:lstStyle/>
          <a:p>
            <a:fld id="{1CCCA71C-3DD2-4E3C-A0A4-8F80543866F3}" type="slidenum">
              <a:rPr lang="en-US" smtClean="0"/>
              <a:t>12</a:t>
            </a:fld>
            <a:endParaRPr lang="en-US" dirty="0"/>
          </a:p>
        </p:txBody>
      </p:sp>
    </p:spTree>
    <p:extLst>
      <p:ext uri="{BB962C8B-B14F-4D97-AF65-F5344CB8AC3E}">
        <p14:creationId xmlns:p14="http://schemas.microsoft.com/office/powerpoint/2010/main" val="921243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the words from an adult victim  who  thanked me</a:t>
            </a:r>
          </a:p>
        </p:txBody>
      </p:sp>
      <p:sp>
        <p:nvSpPr>
          <p:cNvPr id="4" name="Slide Number Placeholder 3"/>
          <p:cNvSpPr>
            <a:spLocks noGrp="1"/>
          </p:cNvSpPr>
          <p:nvPr>
            <p:ph type="sldNum" sz="quarter" idx="5"/>
          </p:nvPr>
        </p:nvSpPr>
        <p:spPr/>
        <p:txBody>
          <a:bodyPr/>
          <a:lstStyle/>
          <a:p>
            <a:fld id="{1CCCA71C-3DD2-4E3C-A0A4-8F80543866F3}" type="slidenum">
              <a:rPr lang="en-US" smtClean="0"/>
              <a:t>13</a:t>
            </a:fld>
            <a:endParaRPr lang="en-US" dirty="0"/>
          </a:p>
        </p:txBody>
      </p:sp>
    </p:spTree>
    <p:extLst>
      <p:ext uri="{BB962C8B-B14F-4D97-AF65-F5344CB8AC3E}">
        <p14:creationId xmlns:p14="http://schemas.microsoft.com/office/powerpoint/2010/main" val="3705294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C9B182-0ED2-445B-9E8D-D33EC0C28C7B}" type="slidenum">
              <a:rPr lang="en-US" smtClean="0"/>
              <a:pPr/>
              <a:t>15</a:t>
            </a:fld>
            <a:endParaRPr lang="en-US" dirty="0"/>
          </a:p>
        </p:txBody>
      </p:sp>
    </p:spTree>
    <p:extLst>
      <p:ext uri="{BB962C8B-B14F-4D97-AF65-F5344CB8AC3E}">
        <p14:creationId xmlns:p14="http://schemas.microsoft.com/office/powerpoint/2010/main" val="2547939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the words from an adult victim  who  thanked me</a:t>
            </a:r>
          </a:p>
        </p:txBody>
      </p:sp>
      <p:sp>
        <p:nvSpPr>
          <p:cNvPr id="4" name="Slide Number Placeholder 3"/>
          <p:cNvSpPr>
            <a:spLocks noGrp="1"/>
          </p:cNvSpPr>
          <p:nvPr>
            <p:ph type="sldNum" sz="quarter" idx="5"/>
          </p:nvPr>
        </p:nvSpPr>
        <p:spPr/>
        <p:txBody>
          <a:bodyPr/>
          <a:lstStyle/>
          <a:p>
            <a:fld id="{1CCCA71C-3DD2-4E3C-A0A4-8F80543866F3}" type="slidenum">
              <a:rPr lang="en-US" smtClean="0"/>
              <a:t>17</a:t>
            </a:fld>
            <a:endParaRPr lang="en-US" dirty="0"/>
          </a:p>
        </p:txBody>
      </p:sp>
    </p:spTree>
    <p:extLst>
      <p:ext uri="{BB962C8B-B14F-4D97-AF65-F5344CB8AC3E}">
        <p14:creationId xmlns:p14="http://schemas.microsoft.com/office/powerpoint/2010/main" val="4154058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years ago– many of you were at the formative stages of your career ---- what message did this leave with you???</a:t>
            </a:r>
          </a:p>
        </p:txBody>
      </p:sp>
      <p:sp>
        <p:nvSpPr>
          <p:cNvPr id="4" name="Slide Number Placeholder 3"/>
          <p:cNvSpPr>
            <a:spLocks noGrp="1"/>
          </p:cNvSpPr>
          <p:nvPr>
            <p:ph type="sldNum" sz="quarter" idx="5"/>
          </p:nvPr>
        </p:nvSpPr>
        <p:spPr/>
        <p:txBody>
          <a:bodyPr/>
          <a:lstStyle/>
          <a:p>
            <a:fld id="{1CCCA71C-3DD2-4E3C-A0A4-8F80543866F3}" type="slidenum">
              <a:rPr lang="en-US" smtClean="0"/>
              <a:t>27</a:t>
            </a:fld>
            <a:endParaRPr lang="en-US" dirty="0"/>
          </a:p>
        </p:txBody>
      </p:sp>
    </p:spTree>
    <p:extLst>
      <p:ext uri="{BB962C8B-B14F-4D97-AF65-F5344CB8AC3E}">
        <p14:creationId xmlns:p14="http://schemas.microsoft.com/office/powerpoint/2010/main" val="1505513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CA71C-3DD2-4E3C-A0A4-8F80543866F3}" type="slidenum">
              <a:rPr lang="en-US" smtClean="0"/>
              <a:t>34</a:t>
            </a:fld>
            <a:endParaRPr lang="en-US" dirty="0"/>
          </a:p>
        </p:txBody>
      </p:sp>
    </p:spTree>
    <p:extLst>
      <p:ext uri="{BB962C8B-B14F-4D97-AF65-F5344CB8AC3E}">
        <p14:creationId xmlns:p14="http://schemas.microsoft.com/office/powerpoint/2010/main" val="1825522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CA71C-3DD2-4E3C-A0A4-8F80543866F3}" type="slidenum">
              <a:rPr lang="en-US" smtClean="0"/>
              <a:t>35</a:t>
            </a:fld>
            <a:endParaRPr lang="en-US" dirty="0"/>
          </a:p>
        </p:txBody>
      </p:sp>
    </p:spTree>
    <p:extLst>
      <p:ext uri="{BB962C8B-B14F-4D97-AF65-F5344CB8AC3E}">
        <p14:creationId xmlns:p14="http://schemas.microsoft.com/office/powerpoint/2010/main" val="3802142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2AC24A9-CCB6-4F8D-B8DB-C2F3692CFA5A}" type="datetimeFigureOut">
              <a:rPr lang="en-US" smtClean="0"/>
              <a:t>10/4/2022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21925561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AC24A9-CCB6-4F8D-B8DB-C2F3692CFA5A}" type="datetimeFigureOut">
              <a:rPr lang="en-US" smtClean="0"/>
              <a:t>10/4/2022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1292664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AC24A9-CCB6-4F8D-B8DB-C2F3692CFA5A}" type="datetimeFigureOut">
              <a:rPr lang="en-US" smtClean="0"/>
              <a:t>10/4/2022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185619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AC24A9-CCB6-4F8D-B8DB-C2F3692CFA5A}" type="datetimeFigureOut">
              <a:rPr lang="en-US" smtClean="0"/>
              <a:t>10/4/2022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14044509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AC24A9-CCB6-4F8D-B8DB-C2F3692CFA5A}" type="datetimeFigureOut">
              <a:rPr lang="en-US" smtClean="0"/>
              <a:t>10/4/2022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10360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AC24A9-CCB6-4F8D-B8DB-C2F3692CFA5A}" type="datetimeFigureOut">
              <a:rPr lang="en-US" smtClean="0"/>
              <a:t>10/4/2022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33130031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AC24A9-CCB6-4F8D-B8DB-C2F3692CFA5A}" type="datetimeFigureOut">
              <a:rPr lang="en-US" smtClean="0"/>
              <a:t>10/4/2022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4135711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AC24A9-CCB6-4F8D-B8DB-C2F3692CFA5A}" type="datetimeFigureOut">
              <a:rPr lang="en-US" smtClean="0"/>
              <a:t>10/4/2022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1698889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AC24A9-CCB6-4F8D-B8DB-C2F3692CFA5A}" type="datetimeFigureOut">
              <a:rPr lang="en-US" smtClean="0"/>
              <a:t>10/4/2022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1147863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AC24A9-CCB6-4F8D-B8DB-C2F3692CFA5A}" type="datetimeFigureOut">
              <a:rPr lang="en-US" smtClean="0"/>
              <a:t>10/4/2022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4028694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AC24A9-CCB6-4F8D-B8DB-C2F3692CFA5A}" type="datetimeFigureOut">
              <a:rPr lang="en-US" smtClean="0"/>
              <a:t>10/4/2022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3163503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AC24A9-CCB6-4F8D-B8DB-C2F3692CFA5A}" type="datetimeFigureOut">
              <a:rPr lang="en-US" smtClean="0"/>
              <a:t>10/4/2022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4282432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2AC24A9-CCB6-4F8D-B8DB-C2F3692CFA5A}" type="datetimeFigureOut">
              <a:rPr lang="en-US" smtClean="0"/>
              <a:t>10/4/2022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2467287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AC24A9-CCB6-4F8D-B8DB-C2F3692CFA5A}" type="datetimeFigureOut">
              <a:rPr lang="en-US" smtClean="0"/>
              <a:t>10/4/2022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2526552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AC24A9-CCB6-4F8D-B8DB-C2F3692CFA5A}" type="datetimeFigureOut">
              <a:rPr lang="en-US" smtClean="0"/>
              <a:t>10/4/2022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4280576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2AC24A9-CCB6-4F8D-B8DB-C2F3692CFA5A}" type="datetimeFigureOut">
              <a:rPr lang="en-US" smtClean="0"/>
              <a:t>10/4/2022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2718784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AC24A9-CCB6-4F8D-B8DB-C2F3692CFA5A}" type="datetimeFigureOut">
              <a:rPr lang="en-US" smtClean="0"/>
              <a:t>10/4/2022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2DC25EE-239B-4C5F-AAD1-255A7D5F1EE2}" type="slidenum">
              <a:rPr lang="en-US" smtClean="0"/>
              <a:t>‹#›</a:t>
            </a:fld>
            <a:endParaRPr lang="en-US" dirty="0"/>
          </a:p>
        </p:txBody>
      </p:sp>
    </p:spTree>
    <p:extLst>
      <p:ext uri="{BB962C8B-B14F-4D97-AF65-F5344CB8AC3E}">
        <p14:creationId xmlns:p14="http://schemas.microsoft.com/office/powerpoint/2010/main" val="2466833910"/>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hyperlink" Target="https://www.nypreventsexabuse.org/" TargetMode="Externa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judyblume.com/censorship.php"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blogography.com/archives/2009/11/door.html" TargetMode="External"/><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6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www.nypreventsexabuse.org/" TargetMode="External"/><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www.cdc.gov/violenceprevention/overview/social-ecologicalmodel.html" TargetMode="External"/><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A23F0-BBA1-4962-B291-D6168F1A91E9}"/>
              </a:ext>
            </a:extLst>
          </p:cNvPr>
          <p:cNvSpPr>
            <a:spLocks noGrp="1"/>
          </p:cNvSpPr>
          <p:nvPr>
            <p:ph type="ctrTitle"/>
          </p:nvPr>
        </p:nvSpPr>
        <p:spPr>
          <a:xfrm>
            <a:off x="404553" y="3091928"/>
            <a:ext cx="9078562" cy="2387600"/>
          </a:xfrm>
        </p:spPr>
        <p:txBody>
          <a:bodyPr>
            <a:normAutofit fontScale="90000"/>
          </a:bodyPr>
          <a:lstStyle/>
          <a:p>
            <a:r>
              <a:rPr lang="en-US" sz="6100" dirty="0">
                <a:solidFill>
                  <a:schemeClr val="accent1">
                    <a:lumMod val="60000"/>
                    <a:lumOff val="40000"/>
                  </a:schemeClr>
                </a:solidFill>
              </a:rPr>
              <a:t>Supporting Medical Professionals to Talk to Parents About Healthy Sexual Development</a:t>
            </a:r>
          </a:p>
        </p:txBody>
      </p:sp>
      <p:sp>
        <p:nvSpPr>
          <p:cNvPr id="3" name="Subtitle 2">
            <a:extLst>
              <a:ext uri="{FF2B5EF4-FFF2-40B4-BE49-F238E27FC236}">
                <a16:creationId xmlns:a16="http://schemas.microsoft.com/office/drawing/2014/main" id="{F1729D23-28BB-481D-B50E-F2D2284E9009}"/>
              </a:ext>
            </a:extLst>
          </p:cNvPr>
          <p:cNvSpPr>
            <a:spLocks noGrp="1"/>
          </p:cNvSpPr>
          <p:nvPr>
            <p:ph type="subTitle" idx="1"/>
          </p:nvPr>
        </p:nvSpPr>
        <p:spPr>
          <a:xfrm>
            <a:off x="101620" y="5624945"/>
            <a:ext cx="10117417" cy="592975"/>
          </a:xfrm>
        </p:spPr>
        <p:txBody>
          <a:bodyPr anchor="ctr">
            <a:normAutofit/>
          </a:bodyPr>
          <a:lstStyle/>
          <a:p>
            <a:r>
              <a:rPr lang="en-US" dirty="0"/>
              <a:t>Parental Support and Values + Medically  Accurate Sex Information = Sexual Health and Safety </a:t>
            </a:r>
          </a:p>
        </p:txBody>
      </p:sp>
    </p:spTree>
    <p:extLst>
      <p:ext uri="{BB962C8B-B14F-4D97-AF65-F5344CB8AC3E}">
        <p14:creationId xmlns:p14="http://schemas.microsoft.com/office/powerpoint/2010/main" val="412371323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77" name="Isosceles Triangle 76">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601B81A0-1251-42EA-B2B1-30F26DC0B03E}"/>
              </a:ext>
            </a:extLst>
          </p:cNvPr>
          <p:cNvSpPr>
            <a:spLocks noGrp="1"/>
          </p:cNvSpPr>
          <p:nvPr>
            <p:ph type="title"/>
          </p:nvPr>
        </p:nvSpPr>
        <p:spPr>
          <a:xfrm>
            <a:off x="673754" y="643467"/>
            <a:ext cx="4203045" cy="1375608"/>
          </a:xfrm>
        </p:spPr>
        <p:txBody>
          <a:bodyPr anchor="ctr">
            <a:normAutofit/>
          </a:bodyPr>
          <a:lstStyle/>
          <a:p>
            <a:r>
              <a:rPr lang="en-US" dirty="0">
                <a:solidFill>
                  <a:schemeClr val="bg1"/>
                </a:solidFill>
              </a:rPr>
              <a:t>Physical Sexual Arousal </a:t>
            </a:r>
          </a:p>
        </p:txBody>
      </p:sp>
      <p:sp>
        <p:nvSpPr>
          <p:cNvPr id="3" name="Content Placeholder 2">
            <a:extLst>
              <a:ext uri="{FF2B5EF4-FFF2-40B4-BE49-F238E27FC236}">
                <a16:creationId xmlns:a16="http://schemas.microsoft.com/office/drawing/2014/main" id="{8AF4E744-AC18-4E9F-AB6D-45B04B814E13}"/>
              </a:ext>
            </a:extLst>
          </p:cNvPr>
          <p:cNvSpPr>
            <a:spLocks noGrp="1"/>
          </p:cNvSpPr>
          <p:nvPr>
            <p:ph idx="1"/>
          </p:nvPr>
        </p:nvSpPr>
        <p:spPr>
          <a:xfrm>
            <a:off x="673754" y="2160590"/>
            <a:ext cx="3973943" cy="3440110"/>
          </a:xfrm>
        </p:spPr>
        <p:txBody>
          <a:bodyPr>
            <a:normAutofit lnSpcReduction="10000"/>
          </a:bodyPr>
          <a:lstStyle/>
          <a:p>
            <a:r>
              <a:rPr lang="en-US" sz="2400" i="1" dirty="0">
                <a:solidFill>
                  <a:schemeClr val="bg1"/>
                </a:solidFill>
              </a:rPr>
              <a:t>The Autonomic Nervous System:</a:t>
            </a:r>
          </a:p>
          <a:p>
            <a:pPr marL="0" indent="0">
              <a:buNone/>
            </a:pPr>
            <a:r>
              <a:rPr lang="en-US" sz="2400" b="0" i="1" dirty="0">
                <a:solidFill>
                  <a:schemeClr val="bg1"/>
                </a:solidFill>
                <a:effectLst/>
                <a:latin typeface="Roboto"/>
              </a:rPr>
              <a:t>The part of the nervous system responsible for control of the bodily functions </a:t>
            </a:r>
            <a:r>
              <a:rPr lang="en-US" sz="2400" b="0" i="1" dirty="0">
                <a:solidFill>
                  <a:srgbClr val="FF0000"/>
                </a:solidFill>
                <a:effectLst/>
                <a:latin typeface="Roboto"/>
              </a:rPr>
              <a:t>not consciously directed, </a:t>
            </a:r>
            <a:r>
              <a:rPr lang="en-US" sz="2400" b="0" i="1" dirty="0">
                <a:solidFill>
                  <a:schemeClr val="bg1"/>
                </a:solidFill>
                <a:effectLst/>
                <a:latin typeface="Roboto"/>
              </a:rPr>
              <a:t>such as breathing, the heartbeat, and digestive processes.</a:t>
            </a:r>
            <a:endParaRPr lang="en-US" sz="2400" i="1" dirty="0">
              <a:solidFill>
                <a:schemeClr val="bg1"/>
              </a:solidFill>
            </a:endParaRPr>
          </a:p>
          <a:p>
            <a:endParaRPr lang="en-US" sz="2400" i="1"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pic>
        <p:nvPicPr>
          <p:cNvPr id="3076" name="Picture 4" descr="See the source image">
            <a:extLst>
              <a:ext uri="{FF2B5EF4-FFF2-40B4-BE49-F238E27FC236}">
                <a16:creationId xmlns:a16="http://schemas.microsoft.com/office/drawing/2014/main" id="{8C16BF60-50F9-4D9E-B33D-CCCF3AE556A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17616" y="972608"/>
            <a:ext cx="4900269" cy="4900269"/>
          </a:xfrm>
          <a:prstGeom prst="rect">
            <a:avLst/>
          </a:prstGeom>
          <a:noFill/>
          <a:extLst>
            <a:ext uri="{909E8E84-426E-40DD-AFC4-6F175D3DCCD1}">
              <a14:hiddenFill xmlns:a14="http://schemas.microsoft.com/office/drawing/2010/main">
                <a:solidFill>
                  <a:srgbClr val="FFFFFF"/>
                </a:solidFill>
              </a14:hiddenFill>
            </a:ext>
          </a:extLst>
        </p:spPr>
      </p:pic>
      <p:sp>
        <p:nvSpPr>
          <p:cNvPr id="79" name="Isosceles Triangle 78">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2490954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AE085EF-23F7-4B03-AF12-03A4A2D9EC9C}"/>
              </a:ext>
            </a:extLst>
          </p:cNvPr>
          <p:cNvSpPr>
            <a:spLocks noGrp="1"/>
          </p:cNvSpPr>
          <p:nvPr>
            <p:ph type="title"/>
          </p:nvPr>
        </p:nvSpPr>
        <p:spPr>
          <a:xfrm>
            <a:off x="677334" y="609600"/>
            <a:ext cx="3843375" cy="5175624"/>
          </a:xfrm>
        </p:spPr>
        <p:txBody>
          <a:bodyPr anchor="ctr">
            <a:normAutofit/>
          </a:bodyPr>
          <a:lstStyle/>
          <a:p>
            <a:r>
              <a:rPr lang="en-US" dirty="0">
                <a:solidFill>
                  <a:schemeClr val="tx1">
                    <a:lumMod val="85000"/>
                    <a:lumOff val="15000"/>
                  </a:schemeClr>
                </a:solidFill>
              </a:rPr>
              <a:t>Key words! </a:t>
            </a:r>
          </a:p>
        </p:txBody>
      </p:sp>
      <p:sp>
        <p:nvSpPr>
          <p:cNvPr id="26" name="Freeform: Shape 25">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a:extLst>
              <a:ext uri="{FF2B5EF4-FFF2-40B4-BE49-F238E27FC236}">
                <a16:creationId xmlns:a16="http://schemas.microsoft.com/office/drawing/2014/main" id="{76949BE5-98FD-4756-9C1F-F8506F9F48EC}"/>
              </a:ext>
            </a:extLst>
          </p:cNvPr>
          <p:cNvSpPr>
            <a:spLocks noGrp="1"/>
          </p:cNvSpPr>
          <p:nvPr>
            <p:ph idx="1"/>
          </p:nvPr>
        </p:nvSpPr>
        <p:spPr>
          <a:xfrm>
            <a:off x="6116084" y="609601"/>
            <a:ext cx="5511296" cy="5175624"/>
          </a:xfrm>
        </p:spPr>
        <p:txBody>
          <a:bodyPr anchor="ctr">
            <a:normAutofit/>
          </a:bodyPr>
          <a:lstStyle/>
          <a:p>
            <a:pPr marL="0" indent="0">
              <a:buNone/>
            </a:pPr>
            <a:r>
              <a:rPr lang="en-US" sz="4000" b="0" i="1" dirty="0">
                <a:solidFill>
                  <a:srgbClr val="FFFFFF"/>
                </a:solidFill>
                <a:effectLst/>
                <a:latin typeface="Roboto"/>
              </a:rPr>
              <a:t>not consciously directed</a:t>
            </a:r>
            <a:r>
              <a:rPr lang="en-US" sz="4000" b="0" i="0" dirty="0">
                <a:solidFill>
                  <a:srgbClr val="FFFFFF"/>
                </a:solidFill>
                <a:effectLst/>
                <a:latin typeface="Roboto"/>
              </a:rPr>
              <a:t>, such as breathing, the heartbeat, and digestive processes.</a:t>
            </a:r>
          </a:p>
          <a:p>
            <a:pPr marL="0" indent="0">
              <a:buNone/>
            </a:pPr>
            <a:r>
              <a:rPr lang="en-US" sz="4000" dirty="0">
                <a:solidFill>
                  <a:srgbClr val="FF0000"/>
                </a:solidFill>
                <a:latin typeface="Roboto"/>
              </a:rPr>
              <a:t>Physical sexual/genital arousal is an autonomic response</a:t>
            </a:r>
            <a:endParaRPr lang="en-US" sz="4000" dirty="0">
              <a:solidFill>
                <a:srgbClr val="FF0000"/>
              </a:solidFill>
            </a:endParaRPr>
          </a:p>
          <a:p>
            <a:endParaRPr lang="en-US" dirty="0">
              <a:solidFill>
                <a:srgbClr val="FFFFFF"/>
              </a:solidFill>
            </a:endParaRPr>
          </a:p>
        </p:txBody>
      </p:sp>
    </p:spTree>
    <p:extLst>
      <p:ext uri="{BB962C8B-B14F-4D97-AF65-F5344CB8AC3E}">
        <p14:creationId xmlns:p14="http://schemas.microsoft.com/office/powerpoint/2010/main" val="3396829306"/>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4" name="Isosceles Triangle 13">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29A8F76A-2B1F-41B3-BEEA-0B880B1B94CB}"/>
              </a:ext>
            </a:extLst>
          </p:cNvPr>
          <p:cNvSpPr>
            <a:spLocks noGrp="1"/>
          </p:cNvSpPr>
          <p:nvPr>
            <p:ph type="title"/>
          </p:nvPr>
        </p:nvSpPr>
        <p:spPr>
          <a:xfrm>
            <a:off x="673754" y="643467"/>
            <a:ext cx="4203045" cy="1375608"/>
          </a:xfrm>
        </p:spPr>
        <p:txBody>
          <a:bodyPr anchor="ctr">
            <a:normAutofit/>
          </a:bodyPr>
          <a:lstStyle/>
          <a:p>
            <a:r>
              <a:rPr lang="en-US" sz="3300" dirty="0">
                <a:solidFill>
                  <a:schemeClr val="bg1"/>
                </a:solidFill>
              </a:rPr>
              <a:t>Key reasons why kids need to know this</a:t>
            </a:r>
          </a:p>
        </p:txBody>
      </p:sp>
      <p:sp>
        <p:nvSpPr>
          <p:cNvPr id="3" name="Content Placeholder 2">
            <a:extLst>
              <a:ext uri="{FF2B5EF4-FFF2-40B4-BE49-F238E27FC236}">
                <a16:creationId xmlns:a16="http://schemas.microsoft.com/office/drawing/2014/main" id="{4DBDCE86-1DAA-47EF-B901-234788B0E1FC}"/>
              </a:ext>
            </a:extLst>
          </p:cNvPr>
          <p:cNvSpPr>
            <a:spLocks noGrp="1"/>
          </p:cNvSpPr>
          <p:nvPr>
            <p:ph idx="1"/>
          </p:nvPr>
        </p:nvSpPr>
        <p:spPr>
          <a:xfrm>
            <a:off x="673754" y="2160590"/>
            <a:ext cx="3973943" cy="3440110"/>
          </a:xfrm>
        </p:spPr>
        <p:txBody>
          <a:bodyPr>
            <a:normAutofit/>
          </a:bodyPr>
          <a:lstStyle/>
          <a:p>
            <a:pPr>
              <a:buFont typeface="Courier New" panose="02070309020205020404" pitchFamily="49" charset="0"/>
              <a:buChar char="o"/>
            </a:pPr>
            <a:r>
              <a:rPr lang="en-US" sz="2000" dirty="0">
                <a:solidFill>
                  <a:schemeClr val="bg1"/>
                </a:solidFill>
              </a:rPr>
              <a:t>Victims may experience a physical, sexual/genital  response  while being victimized</a:t>
            </a:r>
          </a:p>
          <a:p>
            <a:pPr lvl="1">
              <a:buFont typeface="Courier New" panose="02070309020205020404" pitchFamily="49" charset="0"/>
              <a:buChar char="o"/>
            </a:pPr>
            <a:r>
              <a:rPr lang="en-US" sz="2000" dirty="0">
                <a:solidFill>
                  <a:schemeClr val="bg1"/>
                </a:solidFill>
              </a:rPr>
              <a:t>Predators may use the response against them, convincing the  child they  a willing participant because they ‘enjoyed’ the act.</a:t>
            </a:r>
          </a:p>
        </p:txBody>
      </p:sp>
      <p:pic>
        <p:nvPicPr>
          <p:cNvPr id="5" name="Picture 4" descr="Child wearing a red shirt">
            <a:extLst>
              <a:ext uri="{FF2B5EF4-FFF2-40B4-BE49-F238E27FC236}">
                <a16:creationId xmlns:a16="http://schemas.microsoft.com/office/drawing/2014/main" id="{7249C6B1-4419-4C2C-8D8A-46A7C9ABD5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1" y="1551794"/>
            <a:ext cx="5143500" cy="3741897"/>
          </a:xfrm>
          <a:prstGeom prst="rect">
            <a:avLst/>
          </a:prstGeom>
        </p:spPr>
      </p:pic>
      <p:sp>
        <p:nvSpPr>
          <p:cNvPr id="16" name="Isosceles Triangle 15">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1152101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75" name="Isosceles Triangle 74">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29A8F76A-2B1F-41B3-BEEA-0B880B1B94CB}"/>
              </a:ext>
            </a:extLst>
          </p:cNvPr>
          <p:cNvSpPr>
            <a:spLocks noGrp="1"/>
          </p:cNvSpPr>
          <p:nvPr>
            <p:ph type="title"/>
          </p:nvPr>
        </p:nvSpPr>
        <p:spPr>
          <a:xfrm>
            <a:off x="673754" y="643467"/>
            <a:ext cx="4203045" cy="1375608"/>
          </a:xfrm>
        </p:spPr>
        <p:txBody>
          <a:bodyPr anchor="ctr">
            <a:normAutofit/>
          </a:bodyPr>
          <a:lstStyle/>
          <a:p>
            <a:r>
              <a:rPr lang="en-US" sz="3300" dirty="0">
                <a:solidFill>
                  <a:schemeClr val="bg1"/>
                </a:solidFill>
              </a:rPr>
              <a:t>Key reasons why kids need to know this</a:t>
            </a:r>
          </a:p>
        </p:txBody>
      </p:sp>
      <p:sp>
        <p:nvSpPr>
          <p:cNvPr id="3" name="Content Placeholder 2">
            <a:extLst>
              <a:ext uri="{FF2B5EF4-FFF2-40B4-BE49-F238E27FC236}">
                <a16:creationId xmlns:a16="http://schemas.microsoft.com/office/drawing/2014/main" id="{4DBDCE86-1DAA-47EF-B901-234788B0E1FC}"/>
              </a:ext>
            </a:extLst>
          </p:cNvPr>
          <p:cNvSpPr>
            <a:spLocks noGrp="1"/>
          </p:cNvSpPr>
          <p:nvPr>
            <p:ph idx="1"/>
          </p:nvPr>
        </p:nvSpPr>
        <p:spPr>
          <a:xfrm>
            <a:off x="673754" y="2160590"/>
            <a:ext cx="3973943" cy="3440110"/>
          </a:xfrm>
        </p:spPr>
        <p:txBody>
          <a:bodyPr>
            <a:normAutofit/>
          </a:bodyPr>
          <a:lstStyle/>
          <a:p>
            <a:pPr>
              <a:buFont typeface="Courier New" panose="02070309020205020404" pitchFamily="49" charset="0"/>
              <a:buChar char="o"/>
            </a:pPr>
            <a:r>
              <a:rPr lang="en-US" sz="2000" dirty="0">
                <a:solidFill>
                  <a:schemeClr val="bg1"/>
                </a:solidFill>
              </a:rPr>
              <a:t>Victims may experience a physical, sexual/genital response  while being victimized</a:t>
            </a:r>
          </a:p>
          <a:p>
            <a:pPr lvl="1">
              <a:buFont typeface="Courier New" panose="02070309020205020404" pitchFamily="49" charset="0"/>
              <a:buChar char="o"/>
            </a:pPr>
            <a:r>
              <a:rPr lang="en-US" sz="2000" dirty="0">
                <a:solidFill>
                  <a:schemeClr val="bg1"/>
                </a:solidFill>
              </a:rPr>
              <a:t>This is wildly confusing for  children who have experienced sexual abuse prevention  as only ‘good touch/bad touch’ </a:t>
            </a:r>
          </a:p>
          <a:p>
            <a:pPr lvl="1">
              <a:buFont typeface="Courier New" panose="02070309020205020404" pitchFamily="49" charset="0"/>
              <a:buChar char="o"/>
            </a:pPr>
            <a:endParaRPr lang="en-US" sz="2000" dirty="0">
              <a:solidFill>
                <a:schemeClr val="bg1"/>
              </a:solidFill>
            </a:endParaRPr>
          </a:p>
          <a:p>
            <a:pPr lvl="1">
              <a:buFont typeface="Courier New" panose="02070309020205020404" pitchFamily="49" charset="0"/>
              <a:buChar char="o"/>
            </a:pPr>
            <a:endParaRPr lang="en-US" dirty="0">
              <a:solidFill>
                <a:schemeClr val="bg1"/>
              </a:solidFill>
            </a:endParaRPr>
          </a:p>
        </p:txBody>
      </p:sp>
      <p:pic>
        <p:nvPicPr>
          <p:cNvPr id="5122" name="Picture 2" descr="Image result for good touch bad touch sex abuse prevention">
            <a:extLst>
              <a:ext uri="{FF2B5EF4-FFF2-40B4-BE49-F238E27FC236}">
                <a16:creationId xmlns:a16="http://schemas.microsoft.com/office/drawing/2014/main" id="{8F43F578-42A4-4400-95E5-3898DEECE56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54906" y="979578"/>
            <a:ext cx="3385007" cy="1959168"/>
          </a:xfrm>
          <a:prstGeom prst="rect">
            <a:avLst/>
          </a:prstGeom>
          <a:noFill/>
          <a:extLst>
            <a:ext uri="{909E8E84-426E-40DD-AFC4-6F175D3DCCD1}">
              <a14:hiddenFill xmlns:a14="http://schemas.microsoft.com/office/drawing/2010/main">
                <a:solidFill>
                  <a:srgbClr val="FFFFFF"/>
                </a:solidFill>
              </a14:hiddenFill>
            </a:ext>
          </a:extLst>
        </p:spPr>
      </p:pic>
      <p:sp>
        <p:nvSpPr>
          <p:cNvPr id="77" name="Isosceles Triangle 76">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5124" name="Picture 4" descr="See the source image">
            <a:extLst>
              <a:ext uri="{FF2B5EF4-FFF2-40B4-BE49-F238E27FC236}">
                <a16:creationId xmlns:a16="http://schemas.microsoft.com/office/drawing/2014/main" id="{9439DBEF-AE97-4189-B494-0D46843981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4435" y="4114949"/>
            <a:ext cx="2988485" cy="254643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See the source image">
            <a:extLst>
              <a:ext uri="{FF2B5EF4-FFF2-40B4-BE49-F238E27FC236}">
                <a16:creationId xmlns:a16="http://schemas.microsoft.com/office/drawing/2014/main" id="{AE521807-5FD2-4FF8-ABCA-F43BA26DF9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1470" y="3135365"/>
            <a:ext cx="3482965" cy="1959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2166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6746" y="167425"/>
            <a:ext cx="5608144" cy="1224229"/>
          </a:xfrm>
        </p:spPr>
        <p:txBody>
          <a:bodyPr anchor="ctr">
            <a:normAutofit/>
          </a:bodyPr>
          <a:lstStyle/>
          <a:p>
            <a:r>
              <a:rPr lang="en-US" dirty="0"/>
              <a:t>Account from a victim </a:t>
            </a:r>
          </a:p>
        </p:txBody>
      </p:sp>
      <p:sp>
        <p:nvSpPr>
          <p:cNvPr id="3" name="Content Placeholder 2"/>
          <p:cNvSpPr>
            <a:spLocks noGrp="1"/>
          </p:cNvSpPr>
          <p:nvPr>
            <p:ph idx="1"/>
          </p:nvPr>
        </p:nvSpPr>
        <p:spPr>
          <a:xfrm>
            <a:off x="685167" y="1646629"/>
            <a:ext cx="7299734" cy="5043946"/>
          </a:xfrm>
        </p:spPr>
        <p:txBody>
          <a:bodyPr>
            <a:normAutofit/>
          </a:bodyPr>
          <a:lstStyle/>
          <a:p>
            <a:pPr>
              <a:lnSpc>
                <a:spcPct val="90000"/>
              </a:lnSpc>
              <a:buNone/>
            </a:pPr>
            <a:r>
              <a:rPr lang="en-US" i="1" dirty="0"/>
              <a:t>Child TV star describes being molested by his publicist:</a:t>
            </a:r>
          </a:p>
          <a:p>
            <a:pPr>
              <a:lnSpc>
                <a:spcPct val="90000"/>
              </a:lnSpc>
              <a:buNone/>
            </a:pPr>
            <a:endParaRPr lang="en-US" i="1" dirty="0"/>
          </a:p>
          <a:p>
            <a:pPr>
              <a:lnSpc>
                <a:spcPct val="90000"/>
              </a:lnSpc>
              <a:buNone/>
            </a:pPr>
            <a:r>
              <a:rPr lang="en-US" dirty="0"/>
              <a:t>“Pull your pants down,” he said.</a:t>
            </a:r>
          </a:p>
          <a:p>
            <a:pPr>
              <a:lnSpc>
                <a:spcPct val="90000"/>
              </a:lnSpc>
              <a:buNone/>
            </a:pPr>
            <a:r>
              <a:rPr lang="en-US" dirty="0"/>
              <a:t>I didn’t want to lose everything he had given me. And so I did.</a:t>
            </a:r>
          </a:p>
          <a:p>
            <a:pPr>
              <a:lnSpc>
                <a:spcPct val="90000"/>
              </a:lnSpc>
              <a:buNone/>
            </a:pPr>
            <a:r>
              <a:rPr lang="en-US" dirty="0"/>
              <a:t>He put his mouth on me. I got hard. I didn’t know where to look or how to feel. I squirmed against the back of the seat. He kept on going, getting into it.</a:t>
            </a:r>
          </a:p>
          <a:p>
            <a:pPr>
              <a:lnSpc>
                <a:spcPct val="90000"/>
              </a:lnSpc>
              <a:buNone/>
            </a:pPr>
            <a:r>
              <a:rPr lang="en-US" dirty="0"/>
              <a:t>I hoped it would be over fast.</a:t>
            </a:r>
          </a:p>
          <a:p>
            <a:pPr>
              <a:lnSpc>
                <a:spcPct val="90000"/>
              </a:lnSpc>
              <a:buNone/>
            </a:pPr>
            <a:r>
              <a:rPr lang="en-US" dirty="0"/>
              <a:t>Then it happened. I came.</a:t>
            </a:r>
          </a:p>
          <a:p>
            <a:pPr>
              <a:lnSpc>
                <a:spcPct val="90000"/>
              </a:lnSpc>
              <a:buNone/>
            </a:pPr>
            <a:r>
              <a:rPr lang="en-US" dirty="0"/>
              <a:t>As confused and upset as I was, I liked the feeling.” </a:t>
            </a:r>
          </a:p>
          <a:p>
            <a:pPr>
              <a:lnSpc>
                <a:spcPct val="90000"/>
              </a:lnSpc>
              <a:buNone/>
            </a:pPr>
            <a:endParaRPr lang="en-US" dirty="0"/>
          </a:p>
          <a:p>
            <a:pPr>
              <a:lnSpc>
                <a:spcPct val="90000"/>
              </a:lnSpc>
              <a:buNone/>
            </a:pPr>
            <a:r>
              <a:rPr lang="en-US" dirty="0"/>
              <a:t>“No one had ever talked to me about sex before, but somehow, I knew it was wrong for a man to do that to a boy. I was really confused because having an orgasm had felt good.”</a:t>
            </a:r>
          </a:p>
          <a:p>
            <a:pPr>
              <a:lnSpc>
                <a:spcPct val="90000"/>
              </a:lnSpc>
              <a:buNone/>
            </a:pPr>
            <a:endParaRPr lang="en-US" dirty="0"/>
          </a:p>
          <a:p>
            <a:pPr>
              <a:lnSpc>
                <a:spcPct val="90000"/>
              </a:lnSpc>
              <a:buNone/>
            </a:pPr>
            <a:endParaRPr lang="en-US" sz="700" dirty="0"/>
          </a:p>
          <a:p>
            <a:pPr>
              <a:lnSpc>
                <a:spcPct val="90000"/>
              </a:lnSpc>
              <a:buNone/>
            </a:pPr>
            <a:endParaRPr lang="en-US" sz="700" dirty="0"/>
          </a:p>
        </p:txBody>
      </p:sp>
      <p:pic>
        <p:nvPicPr>
          <p:cNvPr id="5" name="Picture 4" descr="Text, calendar">
            <a:extLst>
              <a:ext uri="{FF2B5EF4-FFF2-40B4-BE49-F238E27FC236}">
                <a16:creationId xmlns:a16="http://schemas.microsoft.com/office/drawing/2014/main" id="{71111787-37ED-105F-70D8-F1CD024D42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675827" y="2004023"/>
            <a:ext cx="4074692" cy="305601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9DE13-7821-49E5-BEF1-F303D9D82051}"/>
              </a:ext>
            </a:extLst>
          </p:cNvPr>
          <p:cNvSpPr>
            <a:spLocks noGrp="1"/>
          </p:cNvSpPr>
          <p:nvPr>
            <p:ph type="title"/>
          </p:nvPr>
        </p:nvSpPr>
        <p:spPr>
          <a:xfrm>
            <a:off x="2009776" y="990600"/>
            <a:ext cx="2504461" cy="1480966"/>
          </a:xfrm>
        </p:spPr>
        <p:txBody>
          <a:bodyPr vert="horz" lIns="91440" tIns="45720" rIns="91440" bIns="45720" rtlCol="0" anchor="b">
            <a:normAutofit/>
          </a:bodyPr>
          <a:lstStyle/>
          <a:p>
            <a:r>
              <a:rPr lang="en-US" sz="3200" dirty="0"/>
              <a:t>Knowledge is  Power!</a:t>
            </a:r>
          </a:p>
        </p:txBody>
      </p:sp>
      <p:pic>
        <p:nvPicPr>
          <p:cNvPr id="5" name="Content Placeholder 4">
            <a:extLst>
              <a:ext uri="{FF2B5EF4-FFF2-40B4-BE49-F238E27FC236}">
                <a16:creationId xmlns:a16="http://schemas.microsoft.com/office/drawing/2014/main" id="{2285D0F3-11B6-4339-8AB3-55AFA8124158}"/>
              </a:ext>
            </a:extLst>
          </p:cNvPr>
          <p:cNvPicPr>
            <a:picLocks noGrp="1" noChangeAspect="1"/>
          </p:cNvPicPr>
          <p:nvPr>
            <p:ph idx="1"/>
          </p:nvPr>
        </p:nvPicPr>
        <p:blipFill rotWithShape="1">
          <a:blip r:embed="rId3"/>
          <a:srcRect l="7639" r="14878"/>
          <a:stretch/>
        </p:blipFill>
        <p:spPr>
          <a:xfrm>
            <a:off x="5000012" y="10"/>
            <a:ext cx="5667989" cy="6857990"/>
          </a:xfrm>
          <a:prstGeom prst="rect">
            <a:avLst/>
          </a:prstGeom>
        </p:spPr>
      </p:pic>
      <p:sp>
        <p:nvSpPr>
          <p:cNvPr id="4" name="Footer Placeholder 3">
            <a:extLst>
              <a:ext uri="{FF2B5EF4-FFF2-40B4-BE49-F238E27FC236}">
                <a16:creationId xmlns:a16="http://schemas.microsoft.com/office/drawing/2014/main" id="{258E40CB-CE29-4170-BC2F-DBF4B9F67E3E}"/>
              </a:ext>
            </a:extLst>
          </p:cNvPr>
          <p:cNvSpPr>
            <a:spLocks noGrp="1"/>
          </p:cNvSpPr>
          <p:nvPr>
            <p:ph type="ftr" sz="quarter" idx="11"/>
          </p:nvPr>
        </p:nvSpPr>
        <p:spPr>
          <a:xfrm>
            <a:off x="2001688" y="6355081"/>
            <a:ext cx="2566525" cy="304801"/>
          </a:xfrm>
        </p:spPr>
        <p:txBody>
          <a:bodyPr vert="horz" lIns="91440" tIns="45720" rIns="91440" bIns="45720" rtlCol="0" anchor="t">
            <a:normAutofit/>
          </a:bodyPr>
          <a:lstStyle/>
          <a:p>
            <a:pPr defTabSz="914400">
              <a:lnSpc>
                <a:spcPct val="90000"/>
              </a:lnSpc>
              <a:spcAft>
                <a:spcPts val="600"/>
              </a:spcAft>
            </a:pPr>
            <a:r>
              <a:rPr lang="en-US" sz="700" dirty="0">
                <a:solidFill>
                  <a:schemeClr val="tx1">
                    <a:tint val="75000"/>
                    <a:alpha val="60000"/>
                  </a:schemeClr>
                </a:solidFill>
              </a:rPr>
              <a:t>Dr. Janet F Rosenzweig                                                        www.SexWiseParent.com</a:t>
            </a:r>
          </a:p>
        </p:txBody>
      </p:sp>
    </p:spTree>
    <p:extLst>
      <p:ext uri="{BB962C8B-B14F-4D97-AF65-F5344CB8AC3E}">
        <p14:creationId xmlns:p14="http://schemas.microsoft.com/office/powerpoint/2010/main" val="1563321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B4981-BF61-0A88-7D27-7192682DEB79}"/>
              </a:ext>
            </a:extLst>
          </p:cNvPr>
          <p:cNvSpPr>
            <a:spLocks noGrp="1"/>
          </p:cNvSpPr>
          <p:nvPr>
            <p:ph type="title"/>
          </p:nvPr>
        </p:nvSpPr>
        <p:spPr/>
        <p:txBody>
          <a:bodyPr>
            <a:normAutofit/>
          </a:bodyPr>
          <a:lstStyle/>
          <a:p>
            <a:r>
              <a:rPr lang="en-US" dirty="0"/>
              <a:t>Sexual arousal influences sexual decision behavior and reduces restraint! </a:t>
            </a:r>
          </a:p>
        </p:txBody>
      </p:sp>
      <p:pic>
        <p:nvPicPr>
          <p:cNvPr id="5" name="Content Placeholder 4">
            <a:extLst>
              <a:ext uri="{FF2B5EF4-FFF2-40B4-BE49-F238E27FC236}">
                <a16:creationId xmlns:a16="http://schemas.microsoft.com/office/drawing/2014/main" id="{5D9ADEB6-E43D-4709-2BCA-725B214D2B75}"/>
              </a:ext>
            </a:extLst>
          </p:cNvPr>
          <p:cNvPicPr>
            <a:picLocks noGrp="1" noChangeAspect="1"/>
          </p:cNvPicPr>
          <p:nvPr>
            <p:ph idx="1"/>
          </p:nvPr>
        </p:nvPicPr>
        <p:blipFill>
          <a:blip r:embed="rId2"/>
          <a:stretch>
            <a:fillRect/>
          </a:stretch>
        </p:blipFill>
        <p:spPr>
          <a:xfrm>
            <a:off x="2347119" y="2258219"/>
            <a:ext cx="6167616" cy="3686175"/>
          </a:xfrm>
        </p:spPr>
      </p:pic>
    </p:spTree>
    <p:extLst>
      <p:ext uri="{BB962C8B-B14F-4D97-AF65-F5344CB8AC3E}">
        <p14:creationId xmlns:p14="http://schemas.microsoft.com/office/powerpoint/2010/main" val="3041988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75" name="Isosceles Triangle 74">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29A8F76A-2B1F-41B3-BEEA-0B880B1B94CB}"/>
              </a:ext>
            </a:extLst>
          </p:cNvPr>
          <p:cNvSpPr>
            <a:spLocks noGrp="1"/>
          </p:cNvSpPr>
          <p:nvPr>
            <p:ph type="title"/>
          </p:nvPr>
        </p:nvSpPr>
        <p:spPr>
          <a:xfrm>
            <a:off x="673754" y="643467"/>
            <a:ext cx="4203045" cy="1375608"/>
          </a:xfrm>
        </p:spPr>
        <p:txBody>
          <a:bodyPr anchor="ctr">
            <a:normAutofit/>
          </a:bodyPr>
          <a:lstStyle/>
          <a:p>
            <a:r>
              <a:rPr lang="en-US" sz="3300" dirty="0">
                <a:solidFill>
                  <a:schemeClr val="bg1"/>
                </a:solidFill>
              </a:rPr>
              <a:t>Key reasons why kids need to know this</a:t>
            </a:r>
          </a:p>
        </p:txBody>
      </p:sp>
      <p:sp>
        <p:nvSpPr>
          <p:cNvPr id="3" name="Content Placeholder 2">
            <a:extLst>
              <a:ext uri="{FF2B5EF4-FFF2-40B4-BE49-F238E27FC236}">
                <a16:creationId xmlns:a16="http://schemas.microsoft.com/office/drawing/2014/main" id="{4DBDCE86-1DAA-47EF-B901-234788B0E1FC}"/>
              </a:ext>
            </a:extLst>
          </p:cNvPr>
          <p:cNvSpPr>
            <a:spLocks noGrp="1"/>
          </p:cNvSpPr>
          <p:nvPr>
            <p:ph idx="1"/>
          </p:nvPr>
        </p:nvSpPr>
        <p:spPr>
          <a:xfrm>
            <a:off x="673754" y="2160589"/>
            <a:ext cx="3973943" cy="4053943"/>
          </a:xfrm>
        </p:spPr>
        <p:txBody>
          <a:bodyPr>
            <a:normAutofit fontScale="92500" lnSpcReduction="10000"/>
          </a:bodyPr>
          <a:lstStyle/>
          <a:p>
            <a:pPr>
              <a:buFont typeface="Courier New" panose="02070309020205020404" pitchFamily="49" charset="0"/>
              <a:buChar char="o"/>
            </a:pPr>
            <a:r>
              <a:rPr lang="en-US" sz="2000" dirty="0">
                <a:solidFill>
                  <a:schemeClr val="bg1"/>
                </a:solidFill>
              </a:rPr>
              <a:t>Kids may  confuse a  physical sexual/genital response for an emotional attachment, making them vulnerable  to predators.</a:t>
            </a:r>
          </a:p>
          <a:p>
            <a:pPr>
              <a:buFont typeface="Courier New" panose="02070309020205020404" pitchFamily="49" charset="0"/>
              <a:buChar char="o"/>
            </a:pPr>
            <a:r>
              <a:rPr lang="en-US" sz="2000" dirty="0">
                <a:solidFill>
                  <a:schemeClr val="bg1"/>
                </a:solidFill>
              </a:rPr>
              <a:t>Adolescents and teens are particularly vulnerable</a:t>
            </a:r>
          </a:p>
          <a:p>
            <a:pPr>
              <a:buFont typeface="Courier New" panose="02070309020205020404" pitchFamily="49" charset="0"/>
              <a:buChar char="o"/>
            </a:pPr>
            <a:r>
              <a:rPr lang="en-US" sz="2000" dirty="0">
                <a:solidFill>
                  <a:schemeClr val="bg1"/>
                </a:solidFill>
              </a:rPr>
              <a:t>Physical sexual/genital arousal decreases sexual self restraint</a:t>
            </a:r>
          </a:p>
          <a:p>
            <a:pPr>
              <a:buFont typeface="Courier New" panose="02070309020205020404" pitchFamily="49" charset="0"/>
              <a:buChar char="o"/>
            </a:pPr>
            <a:r>
              <a:rPr lang="en-US" sz="2000" dirty="0">
                <a:solidFill>
                  <a:schemeClr val="bg1"/>
                </a:solidFill>
              </a:rPr>
              <a:t>Physical sexual/genital  arousal may lead a victim to believe they participated in a sinful act, unnecessarily  adding to guilt and confusion </a:t>
            </a:r>
          </a:p>
          <a:p>
            <a:pPr lvl="1">
              <a:buFont typeface="Courier New" panose="02070309020205020404" pitchFamily="49" charset="0"/>
              <a:buChar char="o"/>
            </a:pPr>
            <a:endParaRPr lang="en-US" sz="2000" dirty="0">
              <a:solidFill>
                <a:schemeClr val="bg1"/>
              </a:solidFill>
            </a:endParaRPr>
          </a:p>
          <a:p>
            <a:pPr lvl="1">
              <a:buFont typeface="Courier New" panose="02070309020205020404" pitchFamily="49" charset="0"/>
              <a:buChar char="o"/>
            </a:pPr>
            <a:endParaRPr lang="en-US" dirty="0">
              <a:solidFill>
                <a:schemeClr val="bg1"/>
              </a:solidFill>
            </a:endParaRPr>
          </a:p>
        </p:txBody>
      </p:sp>
      <p:sp>
        <p:nvSpPr>
          <p:cNvPr id="77" name="Isosceles Triangle 76">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6148" name="Picture 4" descr="Image result for Eeducator sexual misconduct">
            <a:extLst>
              <a:ext uri="{FF2B5EF4-FFF2-40B4-BE49-F238E27FC236}">
                <a16:creationId xmlns:a16="http://schemas.microsoft.com/office/drawing/2014/main" id="{95AA05F5-BBEC-4DFD-9EEA-B8B89DDDF5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5925" y="3429001"/>
            <a:ext cx="2130596" cy="2707034"/>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Image result for Eeducator sexual misconduct">
            <a:extLst>
              <a:ext uri="{FF2B5EF4-FFF2-40B4-BE49-F238E27FC236}">
                <a16:creationId xmlns:a16="http://schemas.microsoft.com/office/drawing/2014/main" id="{7AB52B48-3BE3-4102-8EE2-30B2A0E636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2486" y="1412111"/>
            <a:ext cx="2655425" cy="2874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29362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35" name="Rectangle 34">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7" name="Straight Connector 36">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41"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Isosceles Triangle 44">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Isosceles Triangle 48">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AF1A543-8E17-4163-8976-396E594BDE9B}"/>
              </a:ext>
            </a:extLst>
          </p:cNvPr>
          <p:cNvSpPr>
            <a:spLocks noGrp="1"/>
          </p:cNvSpPr>
          <p:nvPr>
            <p:ph type="title"/>
          </p:nvPr>
        </p:nvSpPr>
        <p:spPr>
          <a:xfrm>
            <a:off x="677334" y="609600"/>
            <a:ext cx="3843375" cy="5175624"/>
          </a:xfrm>
        </p:spPr>
        <p:txBody>
          <a:bodyPr anchor="ctr">
            <a:normAutofit/>
          </a:bodyPr>
          <a:lstStyle/>
          <a:p>
            <a:r>
              <a:rPr lang="en-US" dirty="0">
                <a:solidFill>
                  <a:schemeClr val="tx1">
                    <a:lumMod val="85000"/>
                    <a:lumOff val="15000"/>
                  </a:schemeClr>
                </a:solidFill>
              </a:rPr>
              <a:t>Key reason why parents need to understand that arousal is autonomic</a:t>
            </a:r>
          </a:p>
        </p:txBody>
      </p:sp>
      <p:sp>
        <p:nvSpPr>
          <p:cNvPr id="51" name="Freeform: Shape 50">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2" name="Content Placeholder 2">
            <a:extLst>
              <a:ext uri="{FF2B5EF4-FFF2-40B4-BE49-F238E27FC236}">
                <a16:creationId xmlns:a16="http://schemas.microsoft.com/office/drawing/2014/main" id="{6D3BFF00-A6D6-40A2-8171-7F8D3B9AF080}"/>
              </a:ext>
            </a:extLst>
          </p:cNvPr>
          <p:cNvSpPr>
            <a:spLocks noGrp="1"/>
          </p:cNvSpPr>
          <p:nvPr>
            <p:ph idx="1"/>
          </p:nvPr>
        </p:nvSpPr>
        <p:spPr>
          <a:xfrm>
            <a:off x="6116084" y="609601"/>
            <a:ext cx="5511296" cy="5175624"/>
          </a:xfrm>
        </p:spPr>
        <p:txBody>
          <a:bodyPr anchor="ctr">
            <a:normAutofit/>
          </a:bodyPr>
          <a:lstStyle/>
          <a:p>
            <a:r>
              <a:rPr lang="en-US" sz="2400" dirty="0">
                <a:solidFill>
                  <a:srgbClr val="FFFFFF"/>
                </a:solidFill>
              </a:rPr>
              <a:t>To understand why kids like to touch their genitals  </a:t>
            </a:r>
          </a:p>
          <a:p>
            <a:r>
              <a:rPr lang="en-US" sz="2400" dirty="0">
                <a:solidFill>
                  <a:srgbClr val="FFFFFF"/>
                </a:solidFill>
              </a:rPr>
              <a:t>To avoid unhealthy messages – we don’t want children to  learn to associate negative emotions with their sexual arousals.</a:t>
            </a:r>
          </a:p>
          <a:p>
            <a:pPr lvl="1"/>
            <a:r>
              <a:rPr lang="en-US" dirty="0">
                <a:solidFill>
                  <a:srgbClr val="FFFFFF"/>
                </a:solidFill>
              </a:rPr>
              <a:t>Fear, guilt and shame have no place in healthy sexuality</a:t>
            </a:r>
          </a:p>
          <a:p>
            <a:pPr lvl="1"/>
            <a:r>
              <a:rPr lang="en-US" dirty="0">
                <a:solidFill>
                  <a:srgbClr val="FFFFFF"/>
                </a:solidFill>
              </a:rPr>
              <a:t>At best interferes with healthy adult sexual relationships</a:t>
            </a:r>
          </a:p>
          <a:p>
            <a:pPr lvl="1"/>
            <a:r>
              <a:rPr lang="en-US" dirty="0">
                <a:solidFill>
                  <a:srgbClr val="FFFFFF"/>
                </a:solidFill>
              </a:rPr>
              <a:t>At worse a child can grow into someone who needs these negative emotions to experience sexual arousal </a:t>
            </a:r>
          </a:p>
        </p:txBody>
      </p:sp>
    </p:spTree>
    <p:extLst>
      <p:ext uri="{BB962C8B-B14F-4D97-AF65-F5344CB8AC3E}">
        <p14:creationId xmlns:p14="http://schemas.microsoft.com/office/powerpoint/2010/main" val="3540825110"/>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F5D2C-D434-455A-B6C3-850F7B351D57}"/>
              </a:ext>
            </a:extLst>
          </p:cNvPr>
          <p:cNvSpPr>
            <a:spLocks noGrp="1"/>
          </p:cNvSpPr>
          <p:nvPr>
            <p:ph type="title"/>
          </p:nvPr>
        </p:nvSpPr>
        <p:spPr/>
        <p:txBody>
          <a:bodyPr/>
          <a:lstStyle/>
          <a:p>
            <a:r>
              <a:rPr lang="en-US" dirty="0"/>
              <a:t>Let’s go back to Psych 101 for a moment:</a:t>
            </a:r>
          </a:p>
        </p:txBody>
      </p:sp>
      <p:sp>
        <p:nvSpPr>
          <p:cNvPr id="3" name="Content Placeholder 2">
            <a:extLst>
              <a:ext uri="{FF2B5EF4-FFF2-40B4-BE49-F238E27FC236}">
                <a16:creationId xmlns:a16="http://schemas.microsoft.com/office/drawing/2014/main" id="{F43A4E31-5DAB-41AB-83B1-C4E10AAD72F4}"/>
              </a:ext>
            </a:extLst>
          </p:cNvPr>
          <p:cNvSpPr>
            <a:spLocks noGrp="1"/>
          </p:cNvSpPr>
          <p:nvPr>
            <p:ph idx="1"/>
          </p:nvPr>
        </p:nvSpPr>
        <p:spPr/>
        <p:txBody>
          <a:bodyPr/>
          <a:lstStyle/>
          <a:p>
            <a:r>
              <a:rPr lang="en-US" b="0" i="0" u="none" strike="noStrike" dirty="0">
                <a:solidFill>
                  <a:srgbClr val="1A0DAB"/>
                </a:solidFill>
                <a:effectLst/>
                <a:latin typeface="Roboto" panose="02000000000000000000" pitchFamily="2" charset="0"/>
              </a:rPr>
              <a:t>Operant conditioning</a:t>
            </a:r>
            <a:r>
              <a:rPr lang="en-US" b="0" i="0" dirty="0">
                <a:solidFill>
                  <a:srgbClr val="4D5156"/>
                </a:solidFill>
                <a:effectLst/>
                <a:latin typeface="Roboto" panose="02000000000000000000" pitchFamily="2" charset="0"/>
              </a:rPr>
              <a:t> is a learning method in which a specific behavior is associated with either a positive or negative consequence. Thus, this form of learning links the taking of certain voluntary actions with receiving either a reward or punishment, often to strengthen or weaken</a:t>
            </a:r>
            <a:r>
              <a:rPr lang="en-US" b="0" i="0" u="sng" dirty="0">
                <a:solidFill>
                  <a:srgbClr val="4D5156"/>
                </a:solidFill>
                <a:effectLst/>
                <a:latin typeface="Roboto" panose="02000000000000000000" pitchFamily="2" charset="0"/>
              </a:rPr>
              <a:t> voluntary </a:t>
            </a:r>
            <a:r>
              <a:rPr lang="en-US" b="0" i="0" dirty="0">
                <a:solidFill>
                  <a:srgbClr val="4D5156"/>
                </a:solidFill>
                <a:effectLst/>
                <a:latin typeface="Roboto" panose="02000000000000000000" pitchFamily="2" charset="0"/>
              </a:rPr>
              <a:t>behaviors. </a:t>
            </a:r>
          </a:p>
          <a:p>
            <a:pPr lvl="2"/>
            <a:r>
              <a:rPr lang="en-US" dirty="0">
                <a:solidFill>
                  <a:srgbClr val="4D5156"/>
                </a:solidFill>
                <a:latin typeface="Roboto" panose="02000000000000000000" pitchFamily="2" charset="0"/>
              </a:rPr>
              <a:t>Think BF Skinner....</a:t>
            </a:r>
            <a:endParaRPr lang="en-US" b="0" i="0" dirty="0">
              <a:solidFill>
                <a:srgbClr val="4D5156"/>
              </a:solidFill>
              <a:effectLst/>
              <a:latin typeface="Roboto" panose="02000000000000000000" pitchFamily="2" charset="0"/>
            </a:endParaRPr>
          </a:p>
          <a:p>
            <a:r>
              <a:rPr lang="en-US" dirty="0">
                <a:solidFill>
                  <a:srgbClr val="1A0DAB"/>
                </a:solidFill>
                <a:latin typeface="Roboto" panose="02000000000000000000" pitchFamily="2" charset="0"/>
              </a:rPr>
              <a:t>Classical conditioning </a:t>
            </a:r>
            <a:r>
              <a:rPr lang="en-US" dirty="0">
                <a:solidFill>
                  <a:srgbClr val="4D5156"/>
                </a:solidFill>
                <a:latin typeface="Roboto" panose="02000000000000000000" pitchFamily="2" charset="0"/>
              </a:rPr>
              <a:t>is a </a:t>
            </a:r>
            <a:r>
              <a:rPr lang="en-US" b="0" i="0" dirty="0">
                <a:solidFill>
                  <a:srgbClr val="4D5156"/>
                </a:solidFill>
                <a:effectLst/>
                <a:latin typeface="Roboto" panose="02000000000000000000" pitchFamily="2" charset="0"/>
              </a:rPr>
              <a:t>learning process focused more so on </a:t>
            </a:r>
            <a:r>
              <a:rPr lang="en-US" b="0" i="0" dirty="0">
                <a:solidFill>
                  <a:srgbClr val="4D5156"/>
                </a:solidFill>
                <a:effectLst/>
                <a:highlight>
                  <a:srgbClr val="FFFF00"/>
                </a:highlight>
                <a:latin typeface="Roboto" panose="02000000000000000000" pitchFamily="2" charset="0"/>
              </a:rPr>
              <a:t>involuntary behaviors, using associations with neutral stimuli to evoke a specific involuntary response.</a:t>
            </a:r>
          </a:p>
          <a:p>
            <a:pPr lvl="2"/>
            <a:r>
              <a:rPr lang="en-US" dirty="0">
                <a:solidFill>
                  <a:srgbClr val="4D5156"/>
                </a:solidFill>
                <a:latin typeface="Roboto" panose="02000000000000000000" pitchFamily="2" charset="0"/>
              </a:rPr>
              <a:t>Think Pavlov…..</a:t>
            </a:r>
            <a:endParaRPr lang="en-US" dirty="0"/>
          </a:p>
        </p:txBody>
      </p:sp>
    </p:spTree>
    <p:extLst>
      <p:ext uri="{BB962C8B-B14F-4D97-AF65-F5344CB8AC3E}">
        <p14:creationId xmlns:p14="http://schemas.microsoft.com/office/powerpoint/2010/main" val="4192605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2FE1928-ADD9-8259-7A58-7785B1CBB4C7}"/>
              </a:ext>
            </a:extLst>
          </p:cNvPr>
          <p:cNvSpPr txBox="1"/>
          <p:nvPr/>
        </p:nvSpPr>
        <p:spPr>
          <a:xfrm>
            <a:off x="671360" y="2497540"/>
            <a:ext cx="3313785" cy="3543822"/>
          </a:xfrm>
          <a:prstGeom prst="rect">
            <a:avLst/>
          </a:prstGeom>
        </p:spPr>
        <p:txBody>
          <a:bodyPr vert="horz" lIns="91440" tIns="45720" rIns="91440" bIns="45720" rtlCol="0">
            <a:normAutofit/>
          </a:bodyPr>
          <a:lstStyle/>
          <a:p>
            <a:pPr>
              <a:spcBef>
                <a:spcPts val="1000"/>
              </a:spcBef>
              <a:buClr>
                <a:schemeClr val="accent1"/>
              </a:buClr>
              <a:buSzPct val="80000"/>
            </a:pPr>
            <a:r>
              <a:rPr lang="en-US" sz="5400" i="1" dirty="0">
                <a:solidFill>
                  <a:srgbClr val="0070C0"/>
                </a:solidFill>
              </a:rPr>
              <a:t>Brought to you by:</a:t>
            </a:r>
            <a:r>
              <a:rPr lang="en-US" sz="5400" i="1" dirty="0">
                <a:solidFill>
                  <a:schemeClr val="tx1">
                    <a:lumMod val="75000"/>
                    <a:lumOff val="25000"/>
                  </a:schemeClr>
                </a:solidFill>
              </a:rPr>
              <a:t>  </a:t>
            </a:r>
          </a:p>
        </p:txBody>
      </p:sp>
      <p:pic>
        <p:nvPicPr>
          <p:cNvPr id="3" name="Picture 2" descr="A picture containing text, clipart">
            <a:extLst>
              <a:ext uri="{FF2B5EF4-FFF2-40B4-BE49-F238E27FC236}">
                <a16:creationId xmlns:a16="http://schemas.microsoft.com/office/drawing/2014/main" id="{397D6668-D763-45E3-05B6-E83EAC651E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4337" y="826241"/>
            <a:ext cx="5421162" cy="2168464"/>
          </a:xfrm>
          <a:prstGeom prst="rect">
            <a:avLst/>
          </a:prstGeom>
        </p:spPr>
      </p:pic>
      <p:pic>
        <p:nvPicPr>
          <p:cNvPr id="5" name="Content Placeholder 4" descr="Text&#10;&#10;Description automatically generated">
            <a:extLst>
              <a:ext uri="{FF2B5EF4-FFF2-40B4-BE49-F238E27FC236}">
                <a16:creationId xmlns:a16="http://schemas.microsoft.com/office/drawing/2014/main" id="{51455C9C-875E-890E-5518-6F741F7C97AF}"/>
              </a:ext>
            </a:extLst>
          </p:cNvPr>
          <p:cNvPicPr>
            <a:picLocks noGrp="1" noChangeAspect="1"/>
          </p:cNvPicPr>
          <p:nvPr>
            <p:ph idx="1"/>
          </p:nvPr>
        </p:nvPicPr>
        <p:blipFill rotWithShape="1">
          <a:blip r:embed="rId4"/>
          <a:srcRect l="10222" r="-1" b="-1"/>
          <a:stretch/>
        </p:blipFill>
        <p:spPr>
          <a:xfrm>
            <a:off x="4251718" y="3439020"/>
            <a:ext cx="4626401" cy="2602341"/>
          </a:xfrm>
          <a:prstGeom prst="rect">
            <a:avLst/>
          </a:prstGeom>
        </p:spPr>
      </p:pic>
    </p:spTree>
    <p:extLst>
      <p:ext uri="{BB962C8B-B14F-4D97-AF65-F5344CB8AC3E}">
        <p14:creationId xmlns:p14="http://schemas.microsoft.com/office/powerpoint/2010/main" val="2292885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77" name="Isosceles Triangle 76">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5" name="Title 4">
            <a:extLst>
              <a:ext uri="{FF2B5EF4-FFF2-40B4-BE49-F238E27FC236}">
                <a16:creationId xmlns:a16="http://schemas.microsoft.com/office/drawing/2014/main" id="{30ECDC56-0197-4724-B7A4-C5E35A9C2AE0}"/>
              </a:ext>
            </a:extLst>
          </p:cNvPr>
          <p:cNvSpPr>
            <a:spLocks noGrp="1"/>
          </p:cNvSpPr>
          <p:nvPr>
            <p:ph type="title"/>
          </p:nvPr>
        </p:nvSpPr>
        <p:spPr>
          <a:xfrm>
            <a:off x="673754" y="643467"/>
            <a:ext cx="4203045" cy="1375608"/>
          </a:xfrm>
        </p:spPr>
        <p:txBody>
          <a:bodyPr anchor="ctr">
            <a:normAutofit/>
          </a:bodyPr>
          <a:lstStyle/>
          <a:p>
            <a:pPr>
              <a:lnSpc>
                <a:spcPct val="90000"/>
              </a:lnSpc>
            </a:pPr>
            <a:r>
              <a:rPr lang="en-US" sz="3100" dirty="0">
                <a:solidFill>
                  <a:schemeClr val="bg1"/>
                </a:solidFill>
              </a:rPr>
              <a:t>Physical Facts with Emotional Impact</a:t>
            </a:r>
            <a:br>
              <a:rPr lang="en-US" sz="3100" dirty="0">
                <a:solidFill>
                  <a:schemeClr val="bg1"/>
                </a:solidFill>
              </a:rPr>
            </a:br>
            <a:r>
              <a:rPr lang="en-US" sz="3100" dirty="0">
                <a:solidFill>
                  <a:schemeClr val="bg1"/>
                </a:solidFill>
              </a:rPr>
              <a:t>Fact 2:</a:t>
            </a:r>
          </a:p>
        </p:txBody>
      </p:sp>
      <p:sp>
        <p:nvSpPr>
          <p:cNvPr id="6" name="Content Placeholder 5">
            <a:extLst>
              <a:ext uri="{FF2B5EF4-FFF2-40B4-BE49-F238E27FC236}">
                <a16:creationId xmlns:a16="http://schemas.microsoft.com/office/drawing/2014/main" id="{B1391298-C6C7-49FA-85F1-6C522F2564BC}"/>
              </a:ext>
            </a:extLst>
          </p:cNvPr>
          <p:cNvSpPr>
            <a:spLocks noGrp="1"/>
          </p:cNvSpPr>
          <p:nvPr>
            <p:ph idx="1"/>
          </p:nvPr>
        </p:nvSpPr>
        <p:spPr>
          <a:xfrm>
            <a:off x="673754" y="2160590"/>
            <a:ext cx="4365501" cy="3440110"/>
          </a:xfrm>
        </p:spPr>
        <p:txBody>
          <a:bodyPr>
            <a:normAutofit/>
          </a:bodyPr>
          <a:lstStyle/>
          <a:p>
            <a:r>
              <a:rPr lang="en-US" dirty="0">
                <a:solidFill>
                  <a:schemeClr val="bg1"/>
                </a:solidFill>
              </a:rPr>
              <a:t> </a:t>
            </a:r>
            <a:r>
              <a:rPr lang="en-US" i="1" dirty="0">
                <a:solidFill>
                  <a:schemeClr val="bg1"/>
                </a:solidFill>
              </a:rPr>
              <a:t>Having  accurate,  understandable language about all body parts,  specifically the genitalia  is a protective factor  in sexual abuse prevention</a:t>
            </a:r>
          </a:p>
          <a:p>
            <a:pPr lvl="1"/>
            <a:r>
              <a:rPr lang="en-US" i="1" dirty="0">
                <a:solidFill>
                  <a:schemeClr val="bg1"/>
                </a:solidFill>
              </a:rPr>
              <a:t>If a child becomes a victim, they have language to tell  a trusted adult</a:t>
            </a:r>
          </a:p>
          <a:p>
            <a:endParaRPr lang="en-US" i="1" dirty="0">
              <a:solidFill>
                <a:schemeClr val="bg1"/>
              </a:solidFill>
            </a:endParaRPr>
          </a:p>
          <a:p>
            <a:endParaRPr lang="en-US" dirty="0">
              <a:solidFill>
                <a:schemeClr val="bg1"/>
              </a:solidFill>
            </a:endParaRPr>
          </a:p>
        </p:txBody>
      </p:sp>
      <p:sp>
        <p:nvSpPr>
          <p:cNvPr id="79" name="Isosceles Triangle 78">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3" name="Picture 2" descr="Mother and daughter reading book on bed">
            <a:extLst>
              <a:ext uri="{FF2B5EF4-FFF2-40B4-BE49-F238E27FC236}">
                <a16:creationId xmlns:a16="http://schemas.microsoft.com/office/drawing/2014/main" id="{D54835DD-839E-4CE4-9262-F97605236C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5932" y="1614900"/>
            <a:ext cx="6798893" cy="4531489"/>
          </a:xfrm>
          <a:prstGeom prst="rect">
            <a:avLst/>
          </a:prstGeom>
        </p:spPr>
      </p:pic>
    </p:spTree>
    <p:extLst>
      <p:ext uri="{BB962C8B-B14F-4D97-AF65-F5344CB8AC3E}">
        <p14:creationId xmlns:p14="http://schemas.microsoft.com/office/powerpoint/2010/main" val="17995664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ECDC56-0197-4724-B7A4-C5E35A9C2AE0}"/>
              </a:ext>
            </a:extLst>
          </p:cNvPr>
          <p:cNvSpPr>
            <a:spLocks noGrp="1"/>
          </p:cNvSpPr>
          <p:nvPr>
            <p:ph type="title"/>
          </p:nvPr>
        </p:nvSpPr>
        <p:spPr>
          <a:xfrm>
            <a:off x="5536734" y="609600"/>
            <a:ext cx="3737268" cy="1320800"/>
          </a:xfrm>
        </p:spPr>
        <p:txBody>
          <a:bodyPr>
            <a:normAutofit/>
          </a:bodyPr>
          <a:lstStyle/>
          <a:p>
            <a:pPr>
              <a:lnSpc>
                <a:spcPct val="90000"/>
              </a:lnSpc>
            </a:pPr>
            <a:r>
              <a:rPr lang="en-US" sz="2800" dirty="0">
                <a:solidFill>
                  <a:schemeClr val="tx1"/>
                </a:solidFill>
              </a:rPr>
              <a:t>Physical Facts with Emotional Impact</a:t>
            </a:r>
            <a:br>
              <a:rPr lang="en-US" sz="2800" dirty="0">
                <a:solidFill>
                  <a:schemeClr val="tx1"/>
                </a:solidFill>
              </a:rPr>
            </a:br>
            <a:r>
              <a:rPr lang="en-US" sz="2800" dirty="0">
                <a:solidFill>
                  <a:schemeClr val="tx1"/>
                </a:solidFill>
              </a:rPr>
              <a:t>Fact 2:</a:t>
            </a:r>
          </a:p>
        </p:txBody>
      </p:sp>
      <p:sp>
        <p:nvSpPr>
          <p:cNvPr id="6" name="Content Placeholder 5">
            <a:extLst>
              <a:ext uri="{FF2B5EF4-FFF2-40B4-BE49-F238E27FC236}">
                <a16:creationId xmlns:a16="http://schemas.microsoft.com/office/drawing/2014/main" id="{B1391298-C6C7-49FA-85F1-6C522F2564BC}"/>
              </a:ext>
            </a:extLst>
          </p:cNvPr>
          <p:cNvSpPr>
            <a:spLocks noGrp="1"/>
          </p:cNvSpPr>
          <p:nvPr>
            <p:ph idx="1"/>
          </p:nvPr>
        </p:nvSpPr>
        <p:spPr>
          <a:xfrm>
            <a:off x="5209563" y="2160589"/>
            <a:ext cx="4064439" cy="3880773"/>
          </a:xfrm>
        </p:spPr>
        <p:txBody>
          <a:bodyPr>
            <a:normAutofit/>
          </a:bodyPr>
          <a:lstStyle/>
          <a:p>
            <a:r>
              <a:rPr lang="en-US" dirty="0"/>
              <a:t> </a:t>
            </a:r>
            <a:r>
              <a:rPr lang="en-US" i="1" dirty="0"/>
              <a:t>Having  accurate,  understandable language about all body parts, - particularly the genitalia  is a protective factor  in sexual abuse prevention</a:t>
            </a:r>
          </a:p>
          <a:p>
            <a:pPr lvl="1"/>
            <a:r>
              <a:rPr lang="en-US" i="1" dirty="0"/>
              <a:t>A child who knows it is OK to talk about sex with their parent will be able to ask questions, and not be tempted to turn to unsavory  sources such as the internet, or possibly predatory older kids or adults</a:t>
            </a:r>
          </a:p>
          <a:p>
            <a:endParaRPr lang="en-US" i="1" dirty="0"/>
          </a:p>
          <a:p>
            <a:endParaRPr lang="en-US" dirty="0"/>
          </a:p>
        </p:txBody>
      </p:sp>
      <p:pic>
        <p:nvPicPr>
          <p:cNvPr id="7170" name="Picture 2">
            <a:extLst>
              <a:ext uri="{FF2B5EF4-FFF2-40B4-BE49-F238E27FC236}">
                <a16:creationId xmlns:a16="http://schemas.microsoft.com/office/drawing/2014/main" id="{263AF678-1820-4D80-90CA-5E971EB8EC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376" r="14377"/>
          <a:stretch/>
        </p:blipFill>
        <p:spPr bwMode="auto">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Lst>
        </p:spPr>
      </p:pic>
      <p:sp>
        <p:nvSpPr>
          <p:cNvPr id="71" name="Isosceles Triangle 7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455139231"/>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2E853-9551-17BC-E6BC-F3C5025E2F99}"/>
              </a:ext>
            </a:extLst>
          </p:cNvPr>
          <p:cNvSpPr>
            <a:spLocks noGrp="1"/>
          </p:cNvSpPr>
          <p:nvPr>
            <p:ph type="title"/>
          </p:nvPr>
        </p:nvSpPr>
        <p:spPr/>
        <p:txBody>
          <a:bodyPr/>
          <a:lstStyle/>
          <a:p>
            <a:r>
              <a:rPr lang="en-US" dirty="0"/>
              <a:t>Example:  When parents are a source of sex information, condom use increases</a:t>
            </a:r>
          </a:p>
        </p:txBody>
      </p:sp>
      <p:pic>
        <p:nvPicPr>
          <p:cNvPr id="5" name="Content Placeholder 4">
            <a:extLst>
              <a:ext uri="{FF2B5EF4-FFF2-40B4-BE49-F238E27FC236}">
                <a16:creationId xmlns:a16="http://schemas.microsoft.com/office/drawing/2014/main" id="{A32CB7C7-C557-196B-256F-E9131250E467}"/>
              </a:ext>
            </a:extLst>
          </p:cNvPr>
          <p:cNvPicPr>
            <a:picLocks noGrp="1" noChangeAspect="1"/>
          </p:cNvPicPr>
          <p:nvPr>
            <p:ph idx="1"/>
          </p:nvPr>
        </p:nvPicPr>
        <p:blipFill>
          <a:blip r:embed="rId2"/>
          <a:stretch>
            <a:fillRect/>
          </a:stretch>
        </p:blipFill>
        <p:spPr>
          <a:xfrm>
            <a:off x="2058441" y="2160588"/>
            <a:ext cx="5835155" cy="3881437"/>
          </a:xfrm>
        </p:spPr>
      </p:pic>
    </p:spTree>
    <p:extLst>
      <p:ext uri="{BB962C8B-B14F-4D97-AF65-F5344CB8AC3E}">
        <p14:creationId xmlns:p14="http://schemas.microsoft.com/office/powerpoint/2010/main" val="23878403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07EC2-F3D4-3619-EC71-00C24E42CE56}"/>
              </a:ext>
            </a:extLst>
          </p:cNvPr>
          <p:cNvSpPr>
            <a:spLocks noGrp="1"/>
          </p:cNvSpPr>
          <p:nvPr>
            <p:ph type="title"/>
          </p:nvPr>
        </p:nvSpPr>
        <p:spPr/>
        <p:txBody>
          <a:bodyPr/>
          <a:lstStyle/>
          <a:p>
            <a:r>
              <a:rPr lang="en-US" dirty="0"/>
              <a:t>Parents communicate important information and values to their children </a:t>
            </a:r>
          </a:p>
        </p:txBody>
      </p:sp>
      <p:pic>
        <p:nvPicPr>
          <p:cNvPr id="5" name="Content Placeholder 4">
            <a:extLst>
              <a:ext uri="{FF2B5EF4-FFF2-40B4-BE49-F238E27FC236}">
                <a16:creationId xmlns:a16="http://schemas.microsoft.com/office/drawing/2014/main" id="{DEFD05A6-EDF8-2163-CFF4-B5D515ED5772}"/>
              </a:ext>
            </a:extLst>
          </p:cNvPr>
          <p:cNvPicPr>
            <a:picLocks noGrp="1" noChangeAspect="1"/>
          </p:cNvPicPr>
          <p:nvPr>
            <p:ph idx="1"/>
          </p:nvPr>
        </p:nvPicPr>
        <p:blipFill>
          <a:blip r:embed="rId2"/>
          <a:stretch>
            <a:fillRect/>
          </a:stretch>
        </p:blipFill>
        <p:spPr>
          <a:xfrm>
            <a:off x="1086628" y="2160588"/>
            <a:ext cx="7778781" cy="3881437"/>
          </a:xfrm>
        </p:spPr>
      </p:pic>
    </p:spTree>
    <p:extLst>
      <p:ext uri="{BB962C8B-B14F-4D97-AF65-F5344CB8AC3E}">
        <p14:creationId xmlns:p14="http://schemas.microsoft.com/office/powerpoint/2010/main" val="10301001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2" name="Rectangle 21">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 name="Straight Connector 23">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8"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35">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Freeform: Shape 37">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6287"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EF280888-181A-4C95-B430-C4E8C9B2898E}"/>
              </a:ext>
            </a:extLst>
          </p:cNvPr>
          <p:cNvSpPr>
            <a:spLocks noGrp="1"/>
          </p:cNvSpPr>
          <p:nvPr>
            <p:ph type="title"/>
          </p:nvPr>
        </p:nvSpPr>
        <p:spPr>
          <a:xfrm>
            <a:off x="4419136" y="1020871"/>
            <a:ext cx="6960759" cy="2849671"/>
          </a:xfrm>
        </p:spPr>
        <p:txBody>
          <a:bodyPr vert="horz" lIns="91440" tIns="45720" rIns="91440" bIns="45720" rtlCol="0" anchor="b">
            <a:normAutofit/>
          </a:bodyPr>
          <a:lstStyle/>
          <a:p>
            <a:pPr>
              <a:lnSpc>
                <a:spcPct val="90000"/>
              </a:lnSpc>
            </a:pPr>
            <a:r>
              <a:rPr lang="en-US" sz="4700" dirty="0">
                <a:solidFill>
                  <a:srgbClr val="FFFFFF"/>
                </a:solidFill>
              </a:rPr>
              <a:t>Medical personnel are a key source of  sexuality information!</a:t>
            </a:r>
          </a:p>
        </p:txBody>
      </p:sp>
      <p:sp>
        <p:nvSpPr>
          <p:cNvPr id="5" name="Text Placeholder 4">
            <a:extLst>
              <a:ext uri="{FF2B5EF4-FFF2-40B4-BE49-F238E27FC236}">
                <a16:creationId xmlns:a16="http://schemas.microsoft.com/office/drawing/2014/main" id="{1592DE93-BDF9-467C-9641-02B34DBE4B0D}"/>
              </a:ext>
            </a:extLst>
          </p:cNvPr>
          <p:cNvSpPr>
            <a:spLocks noGrp="1"/>
          </p:cNvSpPr>
          <p:nvPr>
            <p:ph type="body" idx="1"/>
          </p:nvPr>
        </p:nvSpPr>
        <p:spPr>
          <a:xfrm>
            <a:off x="4548104" y="3962088"/>
            <a:ext cx="6112077" cy="1186108"/>
          </a:xfrm>
        </p:spPr>
        <p:txBody>
          <a:bodyPr vert="horz" lIns="91440" tIns="45720" rIns="91440" bIns="45720" rtlCol="0" anchor="t">
            <a:normAutofit/>
          </a:bodyPr>
          <a:lstStyle/>
          <a:p>
            <a:r>
              <a:rPr lang="en-US" sz="2400" dirty="0">
                <a:solidFill>
                  <a:srgbClr val="FFFFFF">
                    <a:alpha val="70000"/>
                  </a:srgbClr>
                </a:solidFill>
              </a:rPr>
              <a:t>They are consistently rated as a highly credible source of sexuality information! </a:t>
            </a:r>
          </a:p>
        </p:txBody>
      </p:sp>
      <p:sp>
        <p:nvSpPr>
          <p:cNvPr id="40" name="Isosceles Triangle 39">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62562"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93271464"/>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54DF01-60F4-2C83-1CBD-ED33D16EB536}"/>
              </a:ext>
            </a:extLst>
          </p:cNvPr>
          <p:cNvSpPr>
            <a:spLocks noGrp="1"/>
          </p:cNvSpPr>
          <p:nvPr>
            <p:ph type="title"/>
          </p:nvPr>
        </p:nvSpPr>
        <p:spPr>
          <a:xfrm>
            <a:off x="704228" y="233082"/>
            <a:ext cx="8596668" cy="1320800"/>
          </a:xfrm>
        </p:spPr>
        <p:txBody>
          <a:bodyPr/>
          <a:lstStyle/>
          <a:p>
            <a:r>
              <a:rPr lang="en-US" dirty="0"/>
              <a:t>A Little History </a:t>
            </a:r>
          </a:p>
        </p:txBody>
      </p:sp>
      <p:sp>
        <p:nvSpPr>
          <p:cNvPr id="3" name="Content Placeholder 2">
            <a:extLst>
              <a:ext uri="{FF2B5EF4-FFF2-40B4-BE49-F238E27FC236}">
                <a16:creationId xmlns:a16="http://schemas.microsoft.com/office/drawing/2014/main" id="{154D89D9-4FD1-86C3-F74A-29DF40AEE9A6}"/>
              </a:ext>
            </a:extLst>
          </p:cNvPr>
          <p:cNvSpPr>
            <a:spLocks noGrp="1"/>
          </p:cNvSpPr>
          <p:nvPr>
            <p:ph idx="1"/>
          </p:nvPr>
        </p:nvSpPr>
        <p:spPr/>
        <p:txBody>
          <a:bodyPr/>
          <a:lstStyle/>
          <a:p>
            <a:r>
              <a:rPr lang="en-US" dirty="0"/>
              <a:t>Video to </a:t>
            </a:r>
            <a:r>
              <a:rPr lang="en-US"/>
              <a:t>be played </a:t>
            </a:r>
            <a:r>
              <a:rPr lang="en-US" dirty="0"/>
              <a:t>here</a:t>
            </a:r>
          </a:p>
        </p:txBody>
      </p:sp>
    </p:spTree>
    <p:extLst>
      <p:ext uri="{BB962C8B-B14F-4D97-AF65-F5344CB8AC3E}">
        <p14:creationId xmlns:p14="http://schemas.microsoft.com/office/powerpoint/2010/main" val="36374388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Access to accurate information about human sexuality  was strongly curtailed starting in the 1990</a:t>
            </a:r>
          </a:p>
        </p:txBody>
      </p:sp>
      <p:sp>
        <p:nvSpPr>
          <p:cNvPr id="3" name="Content Placeholder 2"/>
          <p:cNvSpPr>
            <a:spLocks noGrp="1"/>
          </p:cNvSpPr>
          <p:nvPr>
            <p:ph idx="1"/>
          </p:nvPr>
        </p:nvSpPr>
        <p:spPr/>
        <p:txBody>
          <a:bodyPr>
            <a:normAutofit/>
          </a:bodyPr>
          <a:lstStyle/>
          <a:p>
            <a:r>
              <a:rPr lang="en-US" sz="2400" dirty="0"/>
              <a:t>Comprehensive sex abuse prevention was replaced with Megan's Laws  starting in the mid 1990’s</a:t>
            </a:r>
          </a:p>
          <a:p>
            <a:pPr lvl="1">
              <a:buFont typeface="Wingdings" panose="05000000000000000000" pitchFamily="2" charset="2"/>
              <a:buChar char="§"/>
            </a:pPr>
            <a:r>
              <a:rPr lang="en-US" sz="2400" dirty="0"/>
              <a:t>Sex abuse prevention became checking registries</a:t>
            </a:r>
          </a:p>
          <a:p>
            <a:pPr lvl="1">
              <a:buFont typeface="Wingdings" panose="05000000000000000000" pitchFamily="2" charset="2"/>
              <a:buChar char="§"/>
            </a:pPr>
            <a:r>
              <a:rPr lang="en-US" sz="2400" dirty="0"/>
              <a:t>Adults were concerned about being falsely accused by a child or parent if they spoke to a child abuse sex</a:t>
            </a:r>
          </a:p>
          <a:p>
            <a:r>
              <a:rPr lang="en-US" sz="2400" dirty="0"/>
              <a:t>Abstinence only education funding 1996</a:t>
            </a:r>
          </a:p>
          <a:p>
            <a:pPr lvl="1">
              <a:buFont typeface="Wingdings" panose="05000000000000000000" pitchFamily="2" charset="2"/>
              <a:buChar char="§"/>
            </a:pPr>
            <a:r>
              <a:rPr lang="en-US" sz="2400" dirty="0"/>
              <a:t>Limited topics to be presented in classes</a:t>
            </a:r>
          </a:p>
          <a:p>
            <a:pPr algn="just"/>
            <a:r>
              <a:rPr lang="en-US" sz="2400" dirty="0"/>
              <a:t>Jocelyn Elders 1994…..</a:t>
            </a:r>
          </a:p>
        </p:txBody>
      </p:sp>
      <p:sp>
        <p:nvSpPr>
          <p:cNvPr id="4" name="Footer Placeholder 3"/>
          <p:cNvSpPr>
            <a:spLocks noGrp="1"/>
          </p:cNvSpPr>
          <p:nvPr>
            <p:ph type="ftr" sz="quarter" idx="11"/>
          </p:nvPr>
        </p:nvSpPr>
        <p:spPr/>
        <p:txBody>
          <a:bodyPr/>
          <a:lstStyle/>
          <a:p>
            <a:r>
              <a:rPr lang="en-US" dirty="0"/>
              <a:t>Dr. Janet Rosenzweig   www.SexWiseParent.com</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4" name="Rectangle 13">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0"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Freeform: Shape 29">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Picture 2">
            <a:extLst>
              <a:ext uri="{FF2B5EF4-FFF2-40B4-BE49-F238E27FC236}">
                <a16:creationId xmlns:a16="http://schemas.microsoft.com/office/drawing/2014/main" id="{1B472D5D-29EB-30D9-3A7C-C91D5B5AD2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4285"/>
          <a:stretch/>
        </p:blipFill>
        <p:spPr bwMode="auto">
          <a:xfrm>
            <a:off x="651564" y="2300976"/>
            <a:ext cx="3856774" cy="2760874"/>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6891958" y="451514"/>
            <a:ext cx="4802755" cy="5703754"/>
          </a:xfrm>
        </p:spPr>
        <p:txBody>
          <a:bodyPr anchor="t">
            <a:normAutofit/>
          </a:bodyPr>
          <a:lstStyle/>
          <a:p>
            <a:pPr>
              <a:lnSpc>
                <a:spcPct val="90000"/>
              </a:lnSpc>
            </a:pPr>
            <a:r>
              <a:rPr lang="en-US" dirty="0">
                <a:solidFill>
                  <a:srgbClr val="FFFFFF"/>
                </a:solidFill>
              </a:rPr>
              <a:t>1994 Dr. Joycelyn Elders, U.S. Surgeon General, was forced to resign after replying to a specific question at a World AIDS Day conference.</a:t>
            </a:r>
          </a:p>
          <a:p>
            <a:pPr>
              <a:lnSpc>
                <a:spcPct val="90000"/>
              </a:lnSpc>
            </a:pPr>
            <a:r>
              <a:rPr lang="en-US" dirty="0">
                <a:solidFill>
                  <a:srgbClr val="FFFFFF"/>
                </a:solidFill>
              </a:rPr>
              <a:t> When asked if she “thought that masturbation could serve as a useful tool to help discourage school children from becoming sexually active too early” she stated, “With regard to masturbation, I think that is something that is part of human sexuality and a part of something that perhaps should be taught.” </a:t>
            </a:r>
          </a:p>
          <a:p>
            <a:pPr>
              <a:lnSpc>
                <a:spcPct val="90000"/>
              </a:lnSpc>
            </a:pPr>
            <a:r>
              <a:rPr lang="en-US" dirty="0">
                <a:solidFill>
                  <a:srgbClr val="FFFFFF"/>
                </a:solidFill>
              </a:rPr>
              <a:t>Weeks after the event, foes of Elders’ superior, President Bill Clinton, repeated this one sentence out of context, seeking to paint a dedicated public health official as a pervert who wanted curricula on how to masturbate taught in grade schools.  </a:t>
            </a:r>
          </a:p>
          <a:p>
            <a:pPr>
              <a:lnSpc>
                <a:spcPct val="90000"/>
              </a:lnSpc>
            </a:pPr>
            <a:endParaRPr lang="en-US" sz="1400" dirty="0">
              <a:solidFill>
                <a:srgbClr val="FFFFFF"/>
              </a:solidFill>
            </a:endParaRPr>
          </a:p>
        </p:txBody>
      </p:sp>
      <p:sp>
        <p:nvSpPr>
          <p:cNvPr id="3" name="Footer Placeholder 2"/>
          <p:cNvSpPr>
            <a:spLocks noGrp="1"/>
          </p:cNvSpPr>
          <p:nvPr>
            <p:ph type="ftr" sz="quarter" idx="11"/>
          </p:nvPr>
        </p:nvSpPr>
        <p:spPr>
          <a:xfrm>
            <a:off x="5246915" y="6041362"/>
            <a:ext cx="3329320" cy="365125"/>
          </a:xfrm>
        </p:spPr>
        <p:txBody>
          <a:bodyPr>
            <a:normAutofit/>
          </a:bodyPr>
          <a:lstStyle/>
          <a:p>
            <a:pPr>
              <a:spcAft>
                <a:spcPts val="600"/>
              </a:spcAft>
            </a:pPr>
            <a:r>
              <a:rPr lang="en-US" dirty="0">
                <a:solidFill>
                  <a:srgbClr val="FFFFFF"/>
                </a:solidFill>
              </a:rPr>
              <a:t>Dr. Janet Rosenzweig   www.SexWiseParent.com</a:t>
            </a:r>
          </a:p>
        </p:txBody>
      </p:sp>
      <p:sp>
        <p:nvSpPr>
          <p:cNvPr id="10" name="Title 9">
            <a:extLst>
              <a:ext uri="{FF2B5EF4-FFF2-40B4-BE49-F238E27FC236}">
                <a16:creationId xmlns:a16="http://schemas.microsoft.com/office/drawing/2014/main" id="{759BA34A-6B9A-0A13-94D3-DBF70E8262DD}"/>
              </a:ext>
            </a:extLst>
          </p:cNvPr>
          <p:cNvSpPr>
            <a:spLocks noGrp="1"/>
          </p:cNvSpPr>
          <p:nvPr>
            <p:ph type="title"/>
          </p:nvPr>
        </p:nvSpPr>
        <p:spPr/>
        <p:txBody>
          <a:bodyPr/>
          <a:lstStyle/>
          <a:p>
            <a:r>
              <a:rPr lang="en-US" dirty="0"/>
              <a:t>Jocelyn Elders</a:t>
            </a:r>
          </a:p>
        </p:txBody>
      </p:sp>
    </p:spTree>
    <p:extLst>
      <p:ext uri="{BB962C8B-B14F-4D97-AF65-F5344CB8AC3E}">
        <p14:creationId xmlns:p14="http://schemas.microsoft.com/office/powerpoint/2010/main" val="29381205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Restricted Sex Ed</a:t>
            </a:r>
          </a:p>
        </p:txBody>
      </p:sp>
      <p:sp>
        <p:nvSpPr>
          <p:cNvPr id="2" name="Content Placeholder 1"/>
          <p:cNvSpPr>
            <a:spLocks noGrp="1"/>
          </p:cNvSpPr>
          <p:nvPr>
            <p:ph idx="1"/>
          </p:nvPr>
        </p:nvSpPr>
        <p:spPr/>
        <p:txBody>
          <a:bodyPr/>
          <a:lstStyle/>
          <a:p>
            <a:pPr>
              <a:buNone/>
            </a:pPr>
            <a:r>
              <a:rPr lang="en-US" sz="2400" dirty="0"/>
              <a:t>Abstinence only education: </a:t>
            </a:r>
          </a:p>
          <a:p>
            <a:pPr>
              <a:buNone/>
            </a:pPr>
            <a:r>
              <a:rPr lang="en-US" sz="2400" dirty="0"/>
              <a:t>		limited finding 1982</a:t>
            </a:r>
          </a:p>
          <a:p>
            <a:pPr>
              <a:buNone/>
            </a:pPr>
            <a:r>
              <a:rPr lang="en-US" sz="2400" dirty="0"/>
              <a:t>		massive infusion, 1996</a:t>
            </a:r>
          </a:p>
          <a:p>
            <a:pPr>
              <a:buNone/>
            </a:pPr>
            <a:endParaRPr lang="en-US" sz="2400" dirty="0"/>
          </a:p>
          <a:p>
            <a:pPr>
              <a:buNone/>
            </a:pPr>
            <a:r>
              <a:rPr lang="en-US" sz="2400" dirty="0"/>
              <a:t>Funded both schools and youth serving agencies</a:t>
            </a:r>
          </a:p>
          <a:p>
            <a:pPr>
              <a:buNone/>
            </a:pPr>
            <a:r>
              <a:rPr lang="en-US" sz="2400" dirty="0"/>
              <a:t>Specified topics that could be covered </a:t>
            </a:r>
          </a:p>
          <a:p>
            <a:endParaRPr lang="en-US" dirty="0"/>
          </a:p>
        </p:txBody>
      </p:sp>
      <p:sp>
        <p:nvSpPr>
          <p:cNvPr id="3" name="Footer Placeholder 2"/>
          <p:cNvSpPr>
            <a:spLocks noGrp="1"/>
          </p:cNvSpPr>
          <p:nvPr>
            <p:ph type="ftr" sz="quarter" idx="11"/>
          </p:nvPr>
        </p:nvSpPr>
        <p:spPr/>
        <p:txBody>
          <a:bodyPr/>
          <a:lstStyle/>
          <a:p>
            <a:r>
              <a:rPr lang="en-US" dirty="0"/>
              <a:t>Dr. Janet Rosenzweig   www.SexWiseParent.com</a:t>
            </a:r>
          </a:p>
        </p:txBody>
      </p:sp>
    </p:spTree>
    <p:extLst>
      <p:ext uri="{BB962C8B-B14F-4D97-AF65-F5344CB8AC3E}">
        <p14:creationId xmlns:p14="http://schemas.microsoft.com/office/powerpoint/2010/main" val="1712534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Dr. Janet Rosenzweig   www.SexWiseParent.com</a:t>
            </a:r>
          </a:p>
        </p:txBody>
      </p:sp>
      <p:pic>
        <p:nvPicPr>
          <p:cNvPr id="7" name="Content Placeholder 6" descr="judy Blume  book cover.jpg"/>
          <p:cNvPicPr>
            <a:picLocks noGrp="1" noChangeAspect="1"/>
          </p:cNvPicPr>
          <p:nvPr>
            <p:ph idx="4294967295"/>
          </p:nvPr>
        </p:nvPicPr>
        <p:blipFill>
          <a:blip r:embed="rId2" cstate="print"/>
          <a:stretch>
            <a:fillRect/>
          </a:stretch>
        </p:blipFill>
        <p:spPr>
          <a:xfrm>
            <a:off x="2805546" y="1230244"/>
            <a:ext cx="5105400" cy="4237037"/>
          </a:xfrm>
        </p:spPr>
      </p:pic>
    </p:spTree>
    <p:extLst>
      <p:ext uri="{BB962C8B-B14F-4D97-AF65-F5344CB8AC3E}">
        <p14:creationId xmlns:p14="http://schemas.microsoft.com/office/powerpoint/2010/main" val="4261392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6676D-165C-4FD0-B5B0-56A5F2F9C790}"/>
              </a:ext>
            </a:extLst>
          </p:cNvPr>
          <p:cNvSpPr>
            <a:spLocks noGrp="1"/>
          </p:cNvSpPr>
          <p:nvPr>
            <p:ph type="title"/>
          </p:nvPr>
        </p:nvSpPr>
        <p:spPr>
          <a:xfrm>
            <a:off x="5211098" y="178905"/>
            <a:ext cx="5397892" cy="2415700"/>
          </a:xfrm>
        </p:spPr>
        <p:txBody>
          <a:bodyPr anchor="ctr">
            <a:noAutofit/>
          </a:bodyPr>
          <a:lstStyle/>
          <a:p>
            <a:r>
              <a:rPr lang="en-US" sz="2400" dirty="0">
                <a:solidFill>
                  <a:schemeClr val="tx1"/>
                </a:solidFill>
              </a:rPr>
              <a:t>Introducing the </a:t>
            </a:r>
            <a:r>
              <a:rPr lang="en-US" sz="2400" b="1" i="1" u="sng" dirty="0">
                <a:solidFill>
                  <a:schemeClr val="tx1"/>
                </a:solidFill>
              </a:rPr>
              <a:t>New York State Initiative to Prevent Child Sexual Abuse </a:t>
            </a:r>
          </a:p>
        </p:txBody>
      </p:sp>
      <p:sp>
        <p:nvSpPr>
          <p:cNvPr id="3" name="Content Placeholder 2">
            <a:extLst>
              <a:ext uri="{FF2B5EF4-FFF2-40B4-BE49-F238E27FC236}">
                <a16:creationId xmlns:a16="http://schemas.microsoft.com/office/drawing/2014/main" id="{E74B3CCE-CC51-455D-8148-97D9438F8161}"/>
              </a:ext>
            </a:extLst>
          </p:cNvPr>
          <p:cNvSpPr>
            <a:spLocks noGrp="1"/>
          </p:cNvSpPr>
          <p:nvPr>
            <p:ph idx="1"/>
          </p:nvPr>
        </p:nvSpPr>
        <p:spPr>
          <a:xfrm>
            <a:off x="4793478" y="2246243"/>
            <a:ext cx="5523339" cy="3849389"/>
          </a:xfrm>
        </p:spPr>
        <p:txBody>
          <a:bodyPr anchor="t">
            <a:normAutofit/>
          </a:bodyPr>
          <a:lstStyle/>
          <a:p>
            <a:pPr>
              <a:lnSpc>
                <a:spcPct val="90000"/>
              </a:lnSpc>
            </a:pPr>
            <a:r>
              <a:rPr lang="en-US" sz="1300" b="0" i="0" dirty="0">
                <a:solidFill>
                  <a:schemeClr val="tx1"/>
                </a:solidFill>
                <a:effectLst/>
                <a:latin typeface="Oswald"/>
              </a:rPr>
              <a:t> </a:t>
            </a:r>
            <a:r>
              <a:rPr lang="en-US" sz="1600" b="0" i="1" dirty="0">
                <a:solidFill>
                  <a:schemeClr val="tx1"/>
                </a:solidFill>
                <a:effectLst/>
                <a:latin typeface="droid-serif-w01-regular"/>
              </a:rPr>
              <a:t>The Initiative is dedicated to the prevention of all forms of child sexual abuse throughout the state of New York through advancing research, policy, education and practice. We are organized as a cooperative initiative to provide state-of-the-art theory and research-based knowledge to inform, guide, and empower the public, professionals, and all those who serve children and families at all levels and sectors of society, toward the elimination of child sexual abuse. The Initiative is comprised of leaders in the field of child maltreatment, child protection, and promotion of well-being in children and families.</a:t>
            </a:r>
          </a:p>
          <a:p>
            <a:pPr marL="0" indent="0">
              <a:lnSpc>
                <a:spcPct val="90000"/>
              </a:lnSpc>
              <a:buNone/>
            </a:pPr>
            <a:r>
              <a:rPr lang="en-US" sz="2000" i="1" dirty="0">
                <a:solidFill>
                  <a:schemeClr val="tx1"/>
                </a:solidFill>
              </a:rPr>
              <a:t>Learn more about us here:    </a:t>
            </a:r>
            <a:r>
              <a:rPr lang="en-US" sz="2000" i="1" u="sng" dirty="0">
                <a:solidFill>
                  <a:srgbClr val="FFFFFF"/>
                </a:solidFill>
                <a:effectLst/>
                <a:latin typeface="Calibri" panose="020F0502020204030204" pitchFamily="34" charset="0"/>
                <a:ea typeface="Times New Roman" panose="02020603050405020304" pitchFamily="18" charset="0"/>
                <a:hlinkClick r:id="rId2"/>
              </a:rPr>
              <a:t>https://www.nypreventsexabuse.org/</a:t>
            </a:r>
            <a:endParaRPr lang="en-US" sz="2000" i="1" dirty="0">
              <a:solidFill>
                <a:srgbClr val="FFFFFF"/>
              </a:solidFill>
              <a:effectLst/>
              <a:latin typeface="Calibri" panose="020F0502020204030204" pitchFamily="34" charset="0"/>
              <a:ea typeface="Calibri" panose="020F0502020204030204" pitchFamily="34" charset="0"/>
            </a:endParaRPr>
          </a:p>
          <a:p>
            <a:pPr marL="0" indent="0">
              <a:lnSpc>
                <a:spcPct val="90000"/>
              </a:lnSpc>
              <a:buNone/>
            </a:pPr>
            <a:endParaRPr lang="en-US" sz="1300" i="1" dirty="0">
              <a:solidFill>
                <a:srgbClr val="FFFFFF"/>
              </a:solidFill>
            </a:endParaRPr>
          </a:p>
        </p:txBody>
      </p:sp>
      <p:sp>
        <p:nvSpPr>
          <p:cNvPr id="6" name="TextBox 5">
            <a:extLst>
              <a:ext uri="{FF2B5EF4-FFF2-40B4-BE49-F238E27FC236}">
                <a16:creationId xmlns:a16="http://schemas.microsoft.com/office/drawing/2014/main" id="{77FFA021-8A07-4222-BB2F-F7693D8CD7D9}"/>
              </a:ext>
            </a:extLst>
          </p:cNvPr>
          <p:cNvSpPr txBox="1"/>
          <p:nvPr/>
        </p:nvSpPr>
        <p:spPr>
          <a:xfrm>
            <a:off x="3056326" y="3172759"/>
            <a:ext cx="6162674" cy="707886"/>
          </a:xfrm>
          <a:prstGeom prst="rect">
            <a:avLst/>
          </a:prstGeom>
          <a:noFill/>
        </p:spPr>
        <p:txBody>
          <a:bodyPr wrap="square">
            <a:spAutoFit/>
          </a:bodyPr>
          <a:lstStyle/>
          <a:p>
            <a:pPr algn="ctr">
              <a:spcAft>
                <a:spcPts val="600"/>
              </a:spcAft>
            </a:pPr>
            <a:r>
              <a:rPr lang="en-US" sz="4000" b="0" i="0" dirty="0">
                <a:solidFill>
                  <a:srgbClr val="FFFFFF"/>
                </a:solidFill>
                <a:effectLst/>
                <a:latin typeface="Oswald"/>
              </a:rPr>
              <a:t> </a:t>
            </a:r>
          </a:p>
        </p:txBody>
      </p:sp>
      <p:pic>
        <p:nvPicPr>
          <p:cNvPr id="8" name="Picture 7">
            <a:extLst>
              <a:ext uri="{FF2B5EF4-FFF2-40B4-BE49-F238E27FC236}">
                <a16:creationId xmlns:a16="http://schemas.microsoft.com/office/drawing/2014/main" id="{B3230ACC-14F2-7186-768C-1F447EF3C7DD}"/>
              </a:ext>
            </a:extLst>
          </p:cNvPr>
          <p:cNvPicPr>
            <a:picLocks noChangeAspect="1"/>
          </p:cNvPicPr>
          <p:nvPr/>
        </p:nvPicPr>
        <p:blipFill>
          <a:blip r:embed="rId3"/>
          <a:stretch>
            <a:fillRect/>
          </a:stretch>
        </p:blipFill>
        <p:spPr>
          <a:xfrm>
            <a:off x="280947" y="1313081"/>
            <a:ext cx="2472714" cy="1104900"/>
          </a:xfrm>
          <a:prstGeom prst="rect">
            <a:avLst/>
          </a:prstGeom>
        </p:spPr>
      </p:pic>
      <p:pic>
        <p:nvPicPr>
          <p:cNvPr id="10" name="Picture 9">
            <a:extLst>
              <a:ext uri="{FF2B5EF4-FFF2-40B4-BE49-F238E27FC236}">
                <a16:creationId xmlns:a16="http://schemas.microsoft.com/office/drawing/2014/main" id="{546381A5-7016-7DA8-F5EC-A653EDFD6576}"/>
              </a:ext>
            </a:extLst>
          </p:cNvPr>
          <p:cNvPicPr>
            <a:picLocks noChangeAspect="1"/>
          </p:cNvPicPr>
          <p:nvPr/>
        </p:nvPicPr>
        <p:blipFill>
          <a:blip r:embed="rId4"/>
          <a:stretch>
            <a:fillRect/>
          </a:stretch>
        </p:blipFill>
        <p:spPr>
          <a:xfrm>
            <a:off x="2614922" y="1790158"/>
            <a:ext cx="1704437" cy="1305997"/>
          </a:xfrm>
          <a:prstGeom prst="rect">
            <a:avLst/>
          </a:prstGeom>
        </p:spPr>
      </p:pic>
      <p:pic>
        <p:nvPicPr>
          <p:cNvPr id="14" name="Picture 13">
            <a:extLst>
              <a:ext uri="{FF2B5EF4-FFF2-40B4-BE49-F238E27FC236}">
                <a16:creationId xmlns:a16="http://schemas.microsoft.com/office/drawing/2014/main" id="{163B3BB9-8C7A-4788-A811-B7E80D14EF89}"/>
              </a:ext>
            </a:extLst>
          </p:cNvPr>
          <p:cNvPicPr>
            <a:picLocks noChangeAspect="1"/>
          </p:cNvPicPr>
          <p:nvPr/>
        </p:nvPicPr>
        <p:blipFill>
          <a:blip r:embed="rId5"/>
          <a:stretch>
            <a:fillRect/>
          </a:stretch>
        </p:blipFill>
        <p:spPr>
          <a:xfrm>
            <a:off x="519167" y="2417981"/>
            <a:ext cx="1621636" cy="1614877"/>
          </a:xfrm>
          <a:prstGeom prst="rect">
            <a:avLst/>
          </a:prstGeom>
        </p:spPr>
      </p:pic>
      <p:pic>
        <p:nvPicPr>
          <p:cNvPr id="18" name="Picture 17">
            <a:extLst>
              <a:ext uri="{FF2B5EF4-FFF2-40B4-BE49-F238E27FC236}">
                <a16:creationId xmlns:a16="http://schemas.microsoft.com/office/drawing/2014/main" id="{13B087BC-E52E-7835-BCAD-41C88769B71E}"/>
              </a:ext>
            </a:extLst>
          </p:cNvPr>
          <p:cNvPicPr>
            <a:picLocks noChangeAspect="1"/>
          </p:cNvPicPr>
          <p:nvPr/>
        </p:nvPicPr>
        <p:blipFill>
          <a:blip r:embed="rId6"/>
          <a:stretch>
            <a:fillRect/>
          </a:stretch>
        </p:blipFill>
        <p:spPr>
          <a:xfrm>
            <a:off x="2756660" y="3450634"/>
            <a:ext cx="1968518" cy="1415149"/>
          </a:xfrm>
          <a:prstGeom prst="rect">
            <a:avLst/>
          </a:prstGeom>
        </p:spPr>
      </p:pic>
      <p:pic>
        <p:nvPicPr>
          <p:cNvPr id="20" name="Picture 19">
            <a:extLst>
              <a:ext uri="{FF2B5EF4-FFF2-40B4-BE49-F238E27FC236}">
                <a16:creationId xmlns:a16="http://schemas.microsoft.com/office/drawing/2014/main" id="{BEFA5AAE-FBDD-656F-BDE1-42639AFD7D6E}"/>
              </a:ext>
            </a:extLst>
          </p:cNvPr>
          <p:cNvPicPr>
            <a:picLocks noChangeAspect="1"/>
          </p:cNvPicPr>
          <p:nvPr/>
        </p:nvPicPr>
        <p:blipFill>
          <a:blip r:embed="rId7"/>
          <a:stretch>
            <a:fillRect/>
          </a:stretch>
        </p:blipFill>
        <p:spPr>
          <a:xfrm>
            <a:off x="292953" y="4222631"/>
            <a:ext cx="1847850" cy="1614877"/>
          </a:xfrm>
          <a:prstGeom prst="rect">
            <a:avLst/>
          </a:prstGeom>
        </p:spPr>
      </p:pic>
      <p:pic>
        <p:nvPicPr>
          <p:cNvPr id="25" name="Picture 24">
            <a:extLst>
              <a:ext uri="{FF2B5EF4-FFF2-40B4-BE49-F238E27FC236}">
                <a16:creationId xmlns:a16="http://schemas.microsoft.com/office/drawing/2014/main" id="{90B0727B-8421-AC11-229E-AF20DE4200CC}"/>
              </a:ext>
            </a:extLst>
          </p:cNvPr>
          <p:cNvPicPr>
            <a:picLocks noChangeAspect="1"/>
          </p:cNvPicPr>
          <p:nvPr/>
        </p:nvPicPr>
        <p:blipFill>
          <a:blip r:embed="rId8"/>
          <a:stretch>
            <a:fillRect/>
          </a:stretch>
        </p:blipFill>
        <p:spPr>
          <a:xfrm>
            <a:off x="2244192" y="5075746"/>
            <a:ext cx="2472714" cy="1305996"/>
          </a:xfrm>
          <a:prstGeom prst="rect">
            <a:avLst/>
          </a:prstGeom>
        </p:spPr>
      </p:pic>
      <p:sp>
        <p:nvSpPr>
          <p:cNvPr id="27" name="TextBox 26">
            <a:extLst>
              <a:ext uri="{FF2B5EF4-FFF2-40B4-BE49-F238E27FC236}">
                <a16:creationId xmlns:a16="http://schemas.microsoft.com/office/drawing/2014/main" id="{66740C29-B2F7-5C32-771F-FE0FCD580D66}"/>
              </a:ext>
            </a:extLst>
          </p:cNvPr>
          <p:cNvSpPr txBox="1"/>
          <p:nvPr/>
        </p:nvSpPr>
        <p:spPr>
          <a:xfrm>
            <a:off x="873195" y="634907"/>
            <a:ext cx="3483454" cy="861774"/>
          </a:xfrm>
          <a:prstGeom prst="rect">
            <a:avLst/>
          </a:prstGeom>
          <a:noFill/>
        </p:spPr>
        <p:txBody>
          <a:bodyPr wrap="none" rtlCol="0">
            <a:spAutoFit/>
          </a:bodyPr>
          <a:lstStyle/>
          <a:p>
            <a:r>
              <a:rPr lang="en-US" sz="1400" i="1" dirty="0">
                <a:solidFill>
                  <a:schemeClr val="accent2">
                    <a:lumMod val="75000"/>
                  </a:schemeClr>
                </a:solidFill>
              </a:rPr>
              <a:t>Brought to you by:  </a:t>
            </a:r>
          </a:p>
          <a:p>
            <a:r>
              <a:rPr lang="en-US" dirty="0">
                <a:solidFill>
                  <a:schemeClr val="accent2">
                    <a:lumMod val="75000"/>
                  </a:schemeClr>
                </a:solidFill>
              </a:rPr>
              <a:t>The New York State Initiative to</a:t>
            </a:r>
          </a:p>
          <a:p>
            <a:pPr algn="ctr"/>
            <a:r>
              <a:rPr lang="en-US" dirty="0">
                <a:solidFill>
                  <a:schemeClr val="accent2">
                    <a:lumMod val="75000"/>
                  </a:schemeClr>
                </a:solidFill>
              </a:rPr>
              <a:t> Prevent Child Sexual Abuse </a:t>
            </a:r>
          </a:p>
        </p:txBody>
      </p:sp>
    </p:spTree>
    <p:extLst>
      <p:ext uri="{BB962C8B-B14F-4D97-AF65-F5344CB8AC3E}">
        <p14:creationId xmlns:p14="http://schemas.microsoft.com/office/powerpoint/2010/main" val="1032650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 name="Title 3"/>
          <p:cNvSpPr>
            <a:spLocks noGrp="1"/>
          </p:cNvSpPr>
          <p:nvPr>
            <p:ph type="title"/>
          </p:nvPr>
        </p:nvSpPr>
        <p:spPr>
          <a:xfrm>
            <a:off x="677334" y="609600"/>
            <a:ext cx="3843375" cy="5175624"/>
          </a:xfrm>
        </p:spPr>
        <p:txBody>
          <a:bodyPr anchor="ctr">
            <a:normAutofit/>
          </a:bodyPr>
          <a:lstStyle/>
          <a:p>
            <a:endParaRPr lang="en-US" dirty="0">
              <a:solidFill>
                <a:schemeClr val="tx1">
                  <a:lumMod val="85000"/>
                  <a:lumOff val="15000"/>
                </a:schemeClr>
              </a:solidFill>
            </a:endParaRPr>
          </a:p>
        </p:txBody>
      </p:sp>
      <p:sp>
        <p:nvSpPr>
          <p:cNvPr id="27" name="Freeform: Shape 26">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Content Placeholder 1"/>
          <p:cNvSpPr>
            <a:spLocks noGrp="1"/>
          </p:cNvSpPr>
          <p:nvPr>
            <p:ph idx="1"/>
          </p:nvPr>
        </p:nvSpPr>
        <p:spPr>
          <a:xfrm>
            <a:off x="5976417" y="609601"/>
            <a:ext cx="5650963" cy="5175624"/>
          </a:xfrm>
        </p:spPr>
        <p:txBody>
          <a:bodyPr anchor="ctr">
            <a:normAutofit fontScale="92500" lnSpcReduction="10000"/>
          </a:bodyPr>
          <a:lstStyle/>
          <a:p>
            <a:r>
              <a:rPr lang="en-US" sz="1800" dirty="0"/>
              <a:t>“When I began to write, thirty years ago, I didn't know if anyone would publish my books, but I wasn't afraid to write them. I was lucky. I found an editor and publisher who were willing to take a chance. They encouraged me. I was never told what I couldn't write. I felt only that I had to write the most honest books I could. “</a:t>
            </a:r>
          </a:p>
          <a:p>
            <a:endParaRPr lang="en-US" u="sng" dirty="0">
              <a:solidFill>
                <a:srgbClr val="FFFFFF"/>
              </a:solidFill>
            </a:endParaRPr>
          </a:p>
          <a:p>
            <a:pPr marL="0" indent="0">
              <a:buNone/>
            </a:pPr>
            <a:r>
              <a:rPr lang="en-US" u="sng" dirty="0">
                <a:solidFill>
                  <a:srgbClr val="FFFFFF"/>
                </a:solidFill>
              </a:rPr>
              <a:t>T</a:t>
            </a:r>
          </a:p>
          <a:p>
            <a:pPr marL="0" indent="0">
              <a:buNone/>
            </a:pPr>
            <a:r>
              <a:rPr lang="en-US" u="sng" dirty="0">
                <a:solidFill>
                  <a:srgbClr val="FFFFFF"/>
                </a:solidFill>
              </a:rPr>
              <a:t>“….the censors crawled out of the woodwork, </a:t>
            </a:r>
            <a:r>
              <a:rPr lang="en-US" dirty="0">
                <a:solidFill>
                  <a:srgbClr val="FFFFFF"/>
                </a:solidFill>
              </a:rPr>
              <a:t>seemingly overnight, organized and determined. Not only would they decide what their children could read, but what all children could read. Challenges to books quadrupled within months, and we'll never know how many teachers, school librarians and principals quietly removed books to avoid trouble. “</a:t>
            </a:r>
          </a:p>
          <a:p>
            <a:r>
              <a:rPr lang="en-US" dirty="0">
                <a:solidFill>
                  <a:schemeClr val="tx1"/>
                </a:solidFill>
                <a:hlinkClick r:id="rId2">
                  <a:extLst>
                    <a:ext uri="{A12FA001-AC4F-418D-AE19-62706E023703}">
                      <ahyp:hlinkClr xmlns:ahyp="http://schemas.microsoft.com/office/drawing/2018/hyperlinkcolor" val="tx"/>
                    </a:ext>
                  </a:extLst>
                </a:hlinkClick>
              </a:rPr>
              <a:t>Read Judy Blume on censorship</a:t>
            </a:r>
            <a:endParaRPr lang="en-US" dirty="0">
              <a:solidFill>
                <a:schemeClr val="tx1"/>
              </a:solidFill>
            </a:endParaRPr>
          </a:p>
          <a:p>
            <a:r>
              <a:rPr lang="en-US" dirty="0">
                <a:solidFill>
                  <a:srgbClr val="FFFFFF"/>
                </a:solidFill>
              </a:rPr>
              <a:t>  it’s timely …</a:t>
            </a:r>
          </a:p>
        </p:txBody>
      </p:sp>
      <p:sp>
        <p:nvSpPr>
          <p:cNvPr id="3" name="Footer Placeholder 2"/>
          <p:cNvSpPr>
            <a:spLocks noGrp="1"/>
          </p:cNvSpPr>
          <p:nvPr>
            <p:ph type="ftr" sz="quarter" idx="11"/>
          </p:nvPr>
        </p:nvSpPr>
        <p:spPr>
          <a:xfrm>
            <a:off x="677334" y="6041362"/>
            <a:ext cx="6297612" cy="365125"/>
          </a:xfrm>
        </p:spPr>
        <p:txBody>
          <a:bodyPr>
            <a:normAutofit/>
          </a:bodyPr>
          <a:lstStyle/>
          <a:p>
            <a:pPr>
              <a:spcAft>
                <a:spcPts val="600"/>
              </a:spcAft>
            </a:pPr>
            <a:r>
              <a:rPr lang="en-US" dirty="0"/>
              <a:t>Dr. Janet Rosenzweig   www.SexWiseParent.com</a:t>
            </a:r>
          </a:p>
        </p:txBody>
      </p:sp>
      <p:pic>
        <p:nvPicPr>
          <p:cNvPr id="5" name="Content Placeholder 6" descr="judy Blume  book cover.jpg">
            <a:extLst>
              <a:ext uri="{FF2B5EF4-FFF2-40B4-BE49-F238E27FC236}">
                <a16:creationId xmlns:a16="http://schemas.microsoft.com/office/drawing/2014/main" id="{C0746E91-9715-4F4B-B812-F18B69695EA2}"/>
              </a:ext>
            </a:extLst>
          </p:cNvPr>
          <p:cNvPicPr>
            <a:picLocks noChangeAspect="1"/>
          </p:cNvPicPr>
          <p:nvPr/>
        </p:nvPicPr>
        <p:blipFill>
          <a:blip r:embed="rId3" cstate="print"/>
          <a:stretch>
            <a:fillRect/>
          </a:stretch>
        </p:blipFill>
        <p:spPr>
          <a:xfrm>
            <a:off x="306397" y="451513"/>
            <a:ext cx="5105400" cy="5451745"/>
          </a:xfrm>
          <a:prstGeom prst="rect">
            <a:avLst/>
          </a:prstGeom>
        </p:spPr>
      </p:pic>
    </p:spTree>
    <p:extLst>
      <p:ext uri="{BB962C8B-B14F-4D97-AF65-F5344CB8AC3E}">
        <p14:creationId xmlns:p14="http://schemas.microsoft.com/office/powerpoint/2010/main" val="3232641219"/>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76" name="Isosceles Triangle 75">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p:cNvSpPr>
            <a:spLocks noGrp="1"/>
          </p:cNvSpPr>
          <p:nvPr>
            <p:ph type="title"/>
          </p:nvPr>
        </p:nvSpPr>
        <p:spPr>
          <a:xfrm>
            <a:off x="673754" y="643467"/>
            <a:ext cx="4203045" cy="1375608"/>
          </a:xfrm>
        </p:spPr>
        <p:txBody>
          <a:bodyPr anchor="ctr">
            <a:normAutofit/>
          </a:bodyPr>
          <a:lstStyle/>
          <a:p>
            <a:r>
              <a:rPr lang="en-US" dirty="0">
                <a:solidFill>
                  <a:schemeClr val="bg1"/>
                </a:solidFill>
              </a:rPr>
              <a:t>One Result??</a:t>
            </a:r>
          </a:p>
        </p:txBody>
      </p:sp>
      <p:sp>
        <p:nvSpPr>
          <p:cNvPr id="3" name="Content Placeholder 2"/>
          <p:cNvSpPr>
            <a:spLocks noGrp="1"/>
          </p:cNvSpPr>
          <p:nvPr>
            <p:ph idx="1"/>
          </p:nvPr>
        </p:nvSpPr>
        <p:spPr>
          <a:xfrm>
            <a:off x="673754" y="2160590"/>
            <a:ext cx="3973943" cy="3440110"/>
          </a:xfrm>
        </p:spPr>
        <p:txBody>
          <a:bodyPr>
            <a:normAutofit/>
          </a:bodyPr>
          <a:lstStyle/>
          <a:p>
            <a:r>
              <a:rPr lang="en-US" dirty="0">
                <a:solidFill>
                  <a:schemeClr val="bg1"/>
                </a:solidFill>
              </a:rPr>
              <a:t>Adults, even well-intentioned ones  STOPPED TALKING TO  KIDS ABOUT SEX!</a:t>
            </a:r>
          </a:p>
          <a:p>
            <a:pPr>
              <a:buNone/>
            </a:pPr>
            <a:endParaRPr lang="en-US" dirty="0">
              <a:solidFill>
                <a:schemeClr val="bg1"/>
              </a:solidFill>
            </a:endParaRPr>
          </a:p>
          <a:p>
            <a:pPr>
              <a:buNone/>
            </a:pPr>
            <a:r>
              <a:rPr lang="en-US" dirty="0">
                <a:solidFill>
                  <a:schemeClr val="bg1"/>
                </a:solidFill>
              </a:rPr>
              <a:t>Kids are left vulnerable  getting  inaccurate information and ‘values’ about sexuality from  peers, predators,  or pornography</a:t>
            </a:r>
          </a:p>
        </p:txBody>
      </p:sp>
      <p:pic>
        <p:nvPicPr>
          <p:cNvPr id="1027" name="Picture 3" descr="C:\Users\Janet\AppData\Local\Microsoft\Windows\Temporary Internet Files\Content.IE5\XITQGFF7\MC900437803[1].wmf"/>
          <p:cNvPicPr>
            <a:picLocks noChangeAspect="1" noChangeArrowheads="1"/>
          </p:cNvPicPr>
          <p:nvPr/>
        </p:nvPicPr>
        <p:blipFill>
          <a:blip r:embed="rId2" cstate="print"/>
          <a:stretch>
            <a:fillRect/>
          </a:stretch>
        </p:blipFill>
        <p:spPr bwMode="auto">
          <a:xfrm>
            <a:off x="6217616" y="972608"/>
            <a:ext cx="4900269" cy="4900269"/>
          </a:xfrm>
          <a:prstGeom prst="rect">
            <a:avLst/>
          </a:prstGeom>
          <a:noFill/>
        </p:spPr>
      </p:pic>
      <p:sp>
        <p:nvSpPr>
          <p:cNvPr id="78" name="Isosceles Triangle 77">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Content Placeholder 4" descr="Doubtful man in pink background">
            <a:extLst>
              <a:ext uri="{FF2B5EF4-FFF2-40B4-BE49-F238E27FC236}">
                <a16:creationId xmlns:a16="http://schemas.microsoft.com/office/drawing/2014/main" id="{9BA5BDC9-8F46-4E09-72FC-EC09BD32DA8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1049" r="8854" b="909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46C9F86C-4697-055B-ECBA-A2D5CD666CAA}"/>
              </a:ext>
            </a:extLst>
          </p:cNvPr>
          <p:cNvSpPr>
            <a:spLocks noGrp="1"/>
          </p:cNvSpPr>
          <p:nvPr>
            <p:ph type="title"/>
          </p:nvPr>
        </p:nvSpPr>
        <p:spPr>
          <a:xfrm>
            <a:off x="167426" y="1678666"/>
            <a:ext cx="4868214" cy="2369093"/>
          </a:xfrm>
        </p:spPr>
        <p:txBody>
          <a:bodyPr vert="horz" lIns="91440" tIns="45720" rIns="91440" bIns="45720" rtlCol="0" anchor="b">
            <a:normAutofit fontScale="90000"/>
          </a:bodyPr>
          <a:lstStyle/>
          <a:p>
            <a:pPr algn="r">
              <a:lnSpc>
                <a:spcPct val="90000"/>
              </a:lnSpc>
            </a:pPr>
            <a:r>
              <a:rPr lang="en-US" sz="3700" dirty="0"/>
              <a:t>The members of the  generation educated under these restrictions are now parents!</a:t>
            </a:r>
            <a:br>
              <a:rPr lang="en-US" sz="3700" dirty="0"/>
            </a:br>
            <a:r>
              <a:rPr lang="en-US" sz="3700" dirty="0">
                <a:solidFill>
                  <a:srgbClr val="E9671F"/>
                </a:solidFill>
              </a:rPr>
              <a:t>They need your help….</a:t>
            </a:r>
          </a:p>
        </p:txBody>
      </p:sp>
      <p:cxnSp>
        <p:nvCxnSpPr>
          <p:cNvPr id="22" name="Straight Connector 21">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8331403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AEA3F-6168-C962-A7E5-677DA0586BEF}"/>
              </a:ext>
            </a:extLst>
          </p:cNvPr>
          <p:cNvSpPr>
            <a:spLocks noGrp="1"/>
          </p:cNvSpPr>
          <p:nvPr>
            <p:ph type="title"/>
          </p:nvPr>
        </p:nvSpPr>
        <p:spPr/>
        <p:txBody>
          <a:bodyPr/>
          <a:lstStyle/>
          <a:p>
            <a:r>
              <a:rPr lang="en-US" dirty="0"/>
              <a:t>We will provide you with resources to  give parents that can be helpful!</a:t>
            </a:r>
          </a:p>
        </p:txBody>
      </p:sp>
      <p:pic>
        <p:nvPicPr>
          <p:cNvPr id="4" name="Content Placeholder 3">
            <a:extLst>
              <a:ext uri="{FF2B5EF4-FFF2-40B4-BE49-F238E27FC236}">
                <a16:creationId xmlns:a16="http://schemas.microsoft.com/office/drawing/2014/main" id="{E65E1880-CE4D-898B-3E45-603B780EE1FA}"/>
              </a:ext>
            </a:extLst>
          </p:cNvPr>
          <p:cNvPicPr>
            <a:picLocks noGrp="1" noChangeAspect="1"/>
          </p:cNvPicPr>
          <p:nvPr>
            <p:ph idx="1"/>
          </p:nvPr>
        </p:nvPicPr>
        <p:blipFill>
          <a:blip r:embed="rId2"/>
          <a:stretch>
            <a:fillRect/>
          </a:stretch>
        </p:blipFill>
        <p:spPr>
          <a:xfrm>
            <a:off x="967199" y="2269770"/>
            <a:ext cx="3732243" cy="3881437"/>
          </a:xfrm>
          <a:prstGeom prst="rect">
            <a:avLst/>
          </a:prstGeom>
        </p:spPr>
      </p:pic>
      <p:pic>
        <p:nvPicPr>
          <p:cNvPr id="5" name="Picture 4">
            <a:extLst>
              <a:ext uri="{FF2B5EF4-FFF2-40B4-BE49-F238E27FC236}">
                <a16:creationId xmlns:a16="http://schemas.microsoft.com/office/drawing/2014/main" id="{A2AA7E26-C384-90B8-B7EC-208995657DAB}"/>
              </a:ext>
            </a:extLst>
          </p:cNvPr>
          <p:cNvPicPr>
            <a:picLocks noChangeAspect="1"/>
          </p:cNvPicPr>
          <p:nvPr/>
        </p:nvPicPr>
        <p:blipFill>
          <a:blip r:embed="rId3"/>
          <a:stretch>
            <a:fillRect/>
          </a:stretch>
        </p:blipFill>
        <p:spPr>
          <a:xfrm>
            <a:off x="5804110" y="2065644"/>
            <a:ext cx="3376899" cy="4610101"/>
          </a:xfrm>
          <a:prstGeom prst="rect">
            <a:avLst/>
          </a:prstGeom>
        </p:spPr>
      </p:pic>
    </p:spTree>
    <p:extLst>
      <p:ext uri="{BB962C8B-B14F-4D97-AF65-F5344CB8AC3E}">
        <p14:creationId xmlns:p14="http://schemas.microsoft.com/office/powerpoint/2010/main" val="42553740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Content Placeholder 4" descr="Doctor in clinic explaining report on tablet to family">
            <a:extLst>
              <a:ext uri="{FF2B5EF4-FFF2-40B4-BE49-F238E27FC236}">
                <a16:creationId xmlns:a16="http://schemas.microsoft.com/office/drawing/2014/main" id="{9EA214DF-FE17-CD76-536E-AD463CC5A3C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2552" r="17351" b="909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7D8358A4-E003-3106-DDEA-44877CD53E09}"/>
              </a:ext>
            </a:extLst>
          </p:cNvPr>
          <p:cNvSpPr>
            <a:spLocks noGrp="1"/>
          </p:cNvSpPr>
          <p:nvPr>
            <p:ph type="title"/>
          </p:nvPr>
        </p:nvSpPr>
        <p:spPr>
          <a:xfrm>
            <a:off x="668867" y="1678666"/>
            <a:ext cx="4088190" cy="2369093"/>
          </a:xfrm>
        </p:spPr>
        <p:txBody>
          <a:bodyPr vert="horz" lIns="91440" tIns="45720" rIns="91440" bIns="45720" rtlCol="0" anchor="b">
            <a:normAutofit/>
          </a:bodyPr>
          <a:lstStyle/>
          <a:p>
            <a:pPr algn="r">
              <a:lnSpc>
                <a:spcPct val="90000"/>
              </a:lnSpc>
            </a:pPr>
            <a:r>
              <a:rPr lang="en-US" sz="3000" dirty="0"/>
              <a:t>Medical Professionals are among the very few adults who have ‘social permission’ to talk to kids about sex! </a:t>
            </a:r>
          </a:p>
        </p:txBody>
      </p:sp>
      <p:cxnSp>
        <p:nvCxnSpPr>
          <p:cNvPr id="22" name="Straight Connector 21">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1373708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704088"/>
            <a:ext cx="9273490" cy="743712"/>
          </a:xfrm>
        </p:spPr>
        <p:txBody>
          <a:bodyPr>
            <a:normAutofit/>
          </a:bodyPr>
          <a:lstStyle/>
          <a:p>
            <a:pPr algn="ctr"/>
            <a:r>
              <a:rPr lang="en-US" sz="4000" dirty="0"/>
              <a:t>Anatomy and Physiology for Grownups</a:t>
            </a:r>
          </a:p>
        </p:txBody>
      </p:sp>
      <p:sp>
        <p:nvSpPr>
          <p:cNvPr id="3" name="Content Placeholder 2"/>
          <p:cNvSpPr>
            <a:spLocks noGrp="1"/>
          </p:cNvSpPr>
          <p:nvPr>
            <p:ph idx="1"/>
          </p:nvPr>
        </p:nvSpPr>
        <p:spPr>
          <a:xfrm>
            <a:off x="677334" y="1544595"/>
            <a:ext cx="8596668" cy="4496767"/>
          </a:xfrm>
        </p:spPr>
        <p:txBody>
          <a:bodyPr>
            <a:normAutofit lnSpcReduction="10000"/>
          </a:bodyPr>
          <a:lstStyle/>
          <a:p>
            <a:pPr algn="ctr">
              <a:buNone/>
            </a:pPr>
            <a:r>
              <a:rPr lang="en-US" sz="4000" dirty="0"/>
              <a:t> The next slides </a:t>
            </a:r>
          </a:p>
          <a:p>
            <a:pPr algn="ctr">
              <a:buNone/>
            </a:pPr>
            <a:r>
              <a:rPr lang="en-US" sz="4000" dirty="0"/>
              <a:t>are </a:t>
            </a:r>
            <a:r>
              <a:rPr lang="en-US" sz="4000" u="sng" dirty="0"/>
              <a:t>anatomical</a:t>
            </a:r>
          </a:p>
          <a:p>
            <a:pPr algn="ctr">
              <a:buNone/>
            </a:pPr>
            <a:r>
              <a:rPr lang="en-US" sz="4000" dirty="0"/>
              <a:t> line drawings </a:t>
            </a:r>
          </a:p>
          <a:p>
            <a:pPr algn="ctr">
              <a:buNone/>
            </a:pPr>
            <a:r>
              <a:rPr lang="en-US" sz="4000" dirty="0"/>
              <a:t>of male and female</a:t>
            </a:r>
          </a:p>
          <a:p>
            <a:pPr algn="ctr">
              <a:buNone/>
            </a:pPr>
            <a:r>
              <a:rPr lang="en-US" sz="4000" dirty="0"/>
              <a:t>sexual and reproductive organs, with  simple suggestions for describing to kids </a:t>
            </a:r>
          </a:p>
          <a:p>
            <a:pPr>
              <a:buNone/>
            </a:pPr>
            <a:endParaRPr lang="en-US" dirty="0"/>
          </a:p>
        </p:txBody>
      </p:sp>
      <p:sp>
        <p:nvSpPr>
          <p:cNvPr id="4" name="Footer Placeholder 3"/>
          <p:cNvSpPr>
            <a:spLocks noGrp="1"/>
          </p:cNvSpPr>
          <p:nvPr>
            <p:ph type="ftr" sz="quarter" idx="11"/>
          </p:nvPr>
        </p:nvSpPr>
        <p:spPr/>
        <p:txBody>
          <a:bodyPr/>
          <a:lstStyle/>
          <a:p>
            <a:r>
              <a:rPr lang="en-US" dirty="0"/>
              <a:t>Dr. Janet Rosenzweig  www.SexWiseParent.com</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1981200" y="658369"/>
            <a:ext cx="8229600" cy="560831"/>
          </a:xfrm>
        </p:spPr>
        <p:txBody>
          <a:bodyPr>
            <a:normAutofit fontScale="90000"/>
          </a:bodyPr>
          <a:lstStyle/>
          <a:p>
            <a:r>
              <a:rPr lang="en-US" dirty="0"/>
              <a:t>  </a:t>
            </a:r>
          </a:p>
        </p:txBody>
      </p:sp>
      <p:pic>
        <p:nvPicPr>
          <p:cNvPr id="5" name="Content Placeholder 4" descr="revMaleRepro.jpg"/>
          <p:cNvPicPr>
            <a:picLocks noGrp="1" noChangeAspect="1"/>
          </p:cNvPicPr>
          <p:nvPr>
            <p:ph idx="1"/>
          </p:nvPr>
        </p:nvPicPr>
        <p:blipFill>
          <a:blip r:embed="rId2" cstate="print"/>
          <a:stretch>
            <a:fillRect/>
          </a:stretch>
        </p:blipFill>
        <p:spPr>
          <a:xfrm>
            <a:off x="2057400" y="762001"/>
            <a:ext cx="8077200" cy="5867399"/>
          </a:xfrm>
        </p:spPr>
      </p:pic>
      <p:sp>
        <p:nvSpPr>
          <p:cNvPr id="4" name="Footer Placeholder 3"/>
          <p:cNvSpPr>
            <a:spLocks noGrp="1"/>
          </p:cNvSpPr>
          <p:nvPr>
            <p:ph type="ftr" sz="quarter" idx="11"/>
          </p:nvPr>
        </p:nvSpPr>
        <p:spPr/>
        <p:txBody>
          <a:bodyPr/>
          <a:lstStyle/>
          <a:p>
            <a:r>
              <a:rPr lang="en-US" dirty="0"/>
              <a:t>Dr. Janet Rosenzweig  www.SexWiseParent.com</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10531736" cy="835742"/>
          </a:xfrm>
        </p:spPr>
        <p:txBody>
          <a:bodyPr>
            <a:normAutofit fontScale="90000"/>
          </a:bodyPr>
          <a:lstStyle/>
          <a:p>
            <a:r>
              <a:rPr lang="en-US" dirty="0"/>
              <a:t>Important concepts for kids – male anatomy physiology </a:t>
            </a:r>
          </a:p>
        </p:txBody>
      </p:sp>
      <p:sp>
        <p:nvSpPr>
          <p:cNvPr id="3" name="Content Placeholder 2"/>
          <p:cNvSpPr>
            <a:spLocks noGrp="1"/>
          </p:cNvSpPr>
          <p:nvPr>
            <p:ph idx="1"/>
          </p:nvPr>
        </p:nvSpPr>
        <p:spPr>
          <a:xfrm>
            <a:off x="677334" y="1445343"/>
            <a:ext cx="9854402" cy="4596020"/>
          </a:xfrm>
        </p:spPr>
        <p:txBody>
          <a:bodyPr>
            <a:normAutofit/>
          </a:bodyPr>
          <a:lstStyle/>
          <a:p>
            <a:r>
              <a:rPr lang="en-US" dirty="0"/>
              <a:t>School aged and younger</a:t>
            </a:r>
          </a:p>
          <a:p>
            <a:pPr lvl="1"/>
            <a:r>
              <a:rPr lang="en-US" dirty="0"/>
              <a:t>Testicles are located inside of scrotum</a:t>
            </a:r>
          </a:p>
          <a:p>
            <a:pPr lvl="1"/>
            <a:r>
              <a:rPr lang="en-US" dirty="0"/>
              <a:t>Scrotum tighten up when they’re cold</a:t>
            </a:r>
          </a:p>
          <a:p>
            <a:pPr lvl="1"/>
            <a:r>
              <a:rPr lang="en-US" dirty="0"/>
              <a:t>Penis’ get big when they feel certain things – like getting goose bumps from being tickled, it happens and it means things are working</a:t>
            </a:r>
          </a:p>
          <a:p>
            <a:r>
              <a:rPr lang="en-US" dirty="0"/>
              <a:t>School aged/young adolescent</a:t>
            </a:r>
          </a:p>
          <a:p>
            <a:pPr lvl="1"/>
            <a:r>
              <a:rPr lang="en-US" dirty="0"/>
              <a:t>Sperm or Dad’s seeds are produced in the testicles and  follow the tube around to come out the tip of his penis</a:t>
            </a:r>
          </a:p>
          <a:p>
            <a:pPr marL="457200" lvl="1" indent="0">
              <a:buNone/>
            </a:pPr>
            <a:r>
              <a:rPr lang="en-US" i="1" dirty="0"/>
              <a:t>Note for treatment folks – knowledge of how bodies work can help give back a sense of control</a:t>
            </a:r>
          </a:p>
          <a:p>
            <a:pPr marL="457200" lvl="1" indent="0">
              <a:buNone/>
            </a:pPr>
            <a:r>
              <a:rPr lang="en-US" dirty="0">
                <a:solidFill>
                  <a:schemeClr val="accent2">
                    <a:lumMod val="75000"/>
                  </a:schemeClr>
                </a:solidFill>
              </a:rPr>
              <a:t>Sad case of adolescent who had been victimized by her older brother,  sharing a bed with her younger brother; she masturbated his nocturnal erection to prevent it from hurting her.</a:t>
            </a:r>
          </a:p>
          <a:p>
            <a:endParaRPr lang="en-US" dirty="0"/>
          </a:p>
        </p:txBody>
      </p:sp>
      <p:sp>
        <p:nvSpPr>
          <p:cNvPr id="4" name="Footer Placeholder 3"/>
          <p:cNvSpPr>
            <a:spLocks noGrp="1"/>
          </p:cNvSpPr>
          <p:nvPr>
            <p:ph type="ftr" sz="quarter" idx="11"/>
          </p:nvPr>
        </p:nvSpPr>
        <p:spPr/>
        <p:txBody>
          <a:bodyPr/>
          <a:lstStyle/>
          <a:p>
            <a:r>
              <a:rPr lang="en-US" dirty="0"/>
              <a:t>Dr. Janet Rosenzweig  www.SexWiseParent.com</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title</a:t>
            </a:r>
          </a:p>
        </p:txBody>
      </p:sp>
      <p:pic>
        <p:nvPicPr>
          <p:cNvPr id="4" name="Content Placeholder 3" descr="REVFINFemaleInternalOrgans.jpg"/>
          <p:cNvPicPr>
            <a:picLocks noGrp="1" noChangeAspect="1"/>
          </p:cNvPicPr>
          <p:nvPr>
            <p:ph idx="1"/>
          </p:nvPr>
        </p:nvPicPr>
        <p:blipFill>
          <a:blip r:embed="rId2" cstate="print"/>
          <a:stretch>
            <a:fillRect/>
          </a:stretch>
        </p:blipFill>
        <p:spPr>
          <a:xfrm>
            <a:off x="2438400" y="685800"/>
            <a:ext cx="6781800" cy="5638800"/>
          </a:xfrm>
        </p:spPr>
      </p:pic>
      <p:sp>
        <p:nvSpPr>
          <p:cNvPr id="5" name="Footer Placeholder 4"/>
          <p:cNvSpPr>
            <a:spLocks noGrp="1"/>
          </p:cNvSpPr>
          <p:nvPr>
            <p:ph type="ftr" sz="quarter" idx="11"/>
          </p:nvPr>
        </p:nvSpPr>
        <p:spPr/>
        <p:txBody>
          <a:bodyPr/>
          <a:lstStyle/>
          <a:p>
            <a:r>
              <a:rPr lang="en-US" dirty="0"/>
              <a:t>Dr. Janet Rosenzweig  www.SexWiseParent.com</a:t>
            </a:r>
          </a:p>
        </p:txBody>
      </p:sp>
      <p:sp>
        <p:nvSpPr>
          <p:cNvPr id="3" name="TextBox 2">
            <a:extLst>
              <a:ext uri="{FF2B5EF4-FFF2-40B4-BE49-F238E27FC236}">
                <a16:creationId xmlns:a16="http://schemas.microsoft.com/office/drawing/2014/main" id="{554AB352-454F-4854-BF27-7AC288592D3E}"/>
              </a:ext>
            </a:extLst>
          </p:cNvPr>
          <p:cNvSpPr txBox="1"/>
          <p:nvPr/>
        </p:nvSpPr>
        <p:spPr>
          <a:xfrm>
            <a:off x="516367" y="2345167"/>
            <a:ext cx="1366221" cy="2462213"/>
          </a:xfrm>
          <a:prstGeom prst="rect">
            <a:avLst/>
          </a:prstGeom>
          <a:noFill/>
        </p:spPr>
        <p:txBody>
          <a:bodyPr wrap="square" rtlCol="0">
            <a:spAutoFit/>
          </a:bodyPr>
          <a:lstStyle/>
          <a:p>
            <a:r>
              <a:rPr lang="en-US" sz="1100" b="1" dirty="0">
                <a:solidFill>
                  <a:schemeClr val="accent2">
                    <a:lumMod val="75000"/>
                  </a:schemeClr>
                </a:solidFill>
              </a:rPr>
              <a:t>Treatment folks should be able to name the major  anatomical structures in this diagram and be able to help explain the menstrual cycle to kids.   Predictability  helps bring back a sense of control for victims.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976BEBF7-B6A8-4473-93B1-CAA9946279B2}"/>
              </a:ext>
            </a:extLst>
          </p:cNvPr>
          <p:cNvSpPr>
            <a:spLocks noGrp="1"/>
          </p:cNvSpPr>
          <p:nvPr>
            <p:ph type="title"/>
          </p:nvPr>
        </p:nvSpPr>
        <p:spPr>
          <a:xfrm>
            <a:off x="677334" y="609600"/>
            <a:ext cx="8596668" cy="939501"/>
          </a:xfrm>
        </p:spPr>
        <p:txBody>
          <a:bodyPr/>
          <a:lstStyle/>
          <a:p>
            <a:r>
              <a:rPr lang="en-US" dirty="0"/>
              <a:t>Female External</a:t>
            </a:r>
          </a:p>
        </p:txBody>
      </p:sp>
      <p:pic>
        <p:nvPicPr>
          <p:cNvPr id="4" name="Content Placeholder 3" descr="Diagram&#10;&#10;Description automatically generated">
            <a:extLst>
              <a:ext uri="{FF2B5EF4-FFF2-40B4-BE49-F238E27FC236}">
                <a16:creationId xmlns:a16="http://schemas.microsoft.com/office/drawing/2014/main" id="{41254488-A16D-4E13-8533-3E282D158E5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04406" y="1549101"/>
            <a:ext cx="2943225" cy="3980955"/>
          </a:xfrm>
          <a:prstGeom prst="rect">
            <a:avLst/>
          </a:prstGeom>
        </p:spPr>
      </p:pic>
      <p:cxnSp>
        <p:nvCxnSpPr>
          <p:cNvPr id="5" name="Straight Connector 4">
            <a:extLst>
              <a:ext uri="{FF2B5EF4-FFF2-40B4-BE49-F238E27FC236}">
                <a16:creationId xmlns:a16="http://schemas.microsoft.com/office/drawing/2014/main" id="{6B081150-BB75-4581-A354-A9263C9ADDCE}"/>
              </a:ext>
            </a:extLst>
          </p:cNvPr>
          <p:cNvCxnSpPr>
            <a:cxnSpLocks/>
          </p:cNvCxnSpPr>
          <p:nvPr/>
        </p:nvCxnSpPr>
        <p:spPr>
          <a:xfrm>
            <a:off x="4975668" y="3247521"/>
            <a:ext cx="2394004" cy="3629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0C206D6-BDA4-47D7-9C9E-C9333FDE4129}"/>
              </a:ext>
            </a:extLst>
          </p:cNvPr>
          <p:cNvSpPr txBox="1"/>
          <p:nvPr/>
        </p:nvSpPr>
        <p:spPr>
          <a:xfrm>
            <a:off x="7369672" y="3281082"/>
            <a:ext cx="2054011" cy="1015663"/>
          </a:xfrm>
          <a:prstGeom prst="rect">
            <a:avLst/>
          </a:prstGeom>
          <a:noFill/>
        </p:spPr>
        <p:txBody>
          <a:bodyPr wrap="square" rtlCol="0">
            <a:spAutoFit/>
          </a:bodyPr>
          <a:lstStyle/>
          <a:p>
            <a:r>
              <a:rPr lang="en-US" sz="1200" dirty="0"/>
              <a:t>Between the labia minora is the urethra, which leads to the bladder and is  the opening through which urine passes</a:t>
            </a:r>
          </a:p>
        </p:txBody>
      </p:sp>
      <p:cxnSp>
        <p:nvCxnSpPr>
          <p:cNvPr id="22" name="Straight Connector 21">
            <a:extLst>
              <a:ext uri="{FF2B5EF4-FFF2-40B4-BE49-F238E27FC236}">
                <a16:creationId xmlns:a16="http://schemas.microsoft.com/office/drawing/2014/main" id="{6961CBB1-9B2F-4145-8C00-3E90CF5303B9}"/>
              </a:ext>
            </a:extLst>
          </p:cNvPr>
          <p:cNvCxnSpPr>
            <a:cxnSpLocks/>
          </p:cNvCxnSpPr>
          <p:nvPr/>
        </p:nvCxnSpPr>
        <p:spPr>
          <a:xfrm flipH="1">
            <a:off x="3402106" y="3598433"/>
            <a:ext cx="1573562" cy="449132"/>
          </a:xfrm>
          <a:prstGeom prst="line">
            <a:avLst/>
          </a:prstGeom>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F111C83B-0B9C-4EF8-9CB5-4569028FE923}"/>
              </a:ext>
            </a:extLst>
          </p:cNvPr>
          <p:cNvSpPr txBox="1"/>
          <p:nvPr/>
        </p:nvSpPr>
        <p:spPr>
          <a:xfrm>
            <a:off x="1688952" y="3915784"/>
            <a:ext cx="1947133" cy="1661993"/>
          </a:xfrm>
          <a:prstGeom prst="rect">
            <a:avLst/>
          </a:prstGeom>
          <a:noFill/>
        </p:spPr>
        <p:txBody>
          <a:bodyPr wrap="square" rtlCol="0">
            <a:spAutoFit/>
          </a:bodyPr>
          <a:lstStyle/>
          <a:p>
            <a:r>
              <a:rPr lang="en-US" sz="1200" dirty="0"/>
              <a:t>Between the labia minora is the vagina, which leads to the uterus.  This is  the opening through which menstrual fluid – and possibly a baby! passes</a:t>
            </a:r>
          </a:p>
          <a:p>
            <a:endParaRPr lang="en-US" dirty="0"/>
          </a:p>
        </p:txBody>
      </p:sp>
    </p:spTree>
    <p:extLst>
      <p:ext uri="{BB962C8B-B14F-4D97-AF65-F5344CB8AC3E}">
        <p14:creationId xmlns:p14="http://schemas.microsoft.com/office/powerpoint/2010/main" val="35947057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58C71-A7C4-4FB9-A5F1-CFED801C085E}"/>
              </a:ext>
            </a:extLst>
          </p:cNvPr>
          <p:cNvSpPr>
            <a:spLocks noGrp="1"/>
          </p:cNvSpPr>
          <p:nvPr>
            <p:ph type="title"/>
          </p:nvPr>
        </p:nvSpPr>
        <p:spPr>
          <a:xfrm>
            <a:off x="2103121" y="310343"/>
            <a:ext cx="7985759" cy="868823"/>
          </a:xfrm>
        </p:spPr>
        <p:txBody>
          <a:bodyPr vert="horz" lIns="91440" tIns="45720" rIns="91440" bIns="45720" rtlCol="0" anchor="ctr">
            <a:noAutofit/>
          </a:bodyPr>
          <a:lstStyle/>
          <a:p>
            <a:pPr algn="ctr"/>
            <a:r>
              <a:rPr lang="en-US" sz="2400" dirty="0"/>
              <a:t>Presented by:</a:t>
            </a:r>
            <a:br>
              <a:rPr lang="en-US" sz="2400" dirty="0"/>
            </a:br>
            <a:r>
              <a:rPr lang="en-US" sz="2400" dirty="0"/>
              <a:t>Janet Rosenzweig PhD, MPA</a:t>
            </a:r>
            <a:br>
              <a:rPr lang="en-US" sz="2400" dirty="0"/>
            </a:br>
            <a:r>
              <a:rPr lang="en-US" sz="2400" dirty="0"/>
              <a:t> </a:t>
            </a:r>
          </a:p>
        </p:txBody>
      </p:sp>
      <p:pic>
        <p:nvPicPr>
          <p:cNvPr id="8" name="Content Placeholder 7" descr="A group of people posing for a photo&#10;&#10;Description automatically generated with medium confidence">
            <a:extLst>
              <a:ext uri="{FF2B5EF4-FFF2-40B4-BE49-F238E27FC236}">
                <a16:creationId xmlns:a16="http://schemas.microsoft.com/office/drawing/2014/main" id="{4E3727A1-AEA4-487D-8340-FC497EF59E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6667" y="2139484"/>
            <a:ext cx="2713938" cy="4096512"/>
          </a:xfrm>
          <a:prstGeom prst="rect">
            <a:avLst/>
          </a:prstGeom>
        </p:spPr>
      </p:pic>
      <p:pic>
        <p:nvPicPr>
          <p:cNvPr id="6" name="Content Placeholder 5" descr="Text&#10;&#10;Description automatically generated">
            <a:extLst>
              <a:ext uri="{FF2B5EF4-FFF2-40B4-BE49-F238E27FC236}">
                <a16:creationId xmlns:a16="http://schemas.microsoft.com/office/drawing/2014/main" id="{55497B59-B81B-4F0B-A973-1CC1F31A9DCC}"/>
              </a:ext>
            </a:extLst>
          </p:cNvPr>
          <p:cNvPicPr>
            <a:picLocks noChangeAspect="1"/>
          </p:cNvPicPr>
          <p:nvPr/>
        </p:nvPicPr>
        <p:blipFill rotWithShape="1">
          <a:blip r:embed="rId3">
            <a:extLst>
              <a:ext uri="{28A0092B-C50C-407E-A947-70E740481C1C}">
                <a14:useLocalDpi xmlns:a14="http://schemas.microsoft.com/office/drawing/2010/main" val="0"/>
              </a:ext>
            </a:extLst>
          </a:blip>
          <a:srcRect l="1523"/>
          <a:stretch/>
        </p:blipFill>
        <p:spPr>
          <a:xfrm>
            <a:off x="6823776" y="2139484"/>
            <a:ext cx="2692779" cy="4096512"/>
          </a:xfrm>
          <a:prstGeom prst="rect">
            <a:avLst/>
          </a:prstGeom>
        </p:spPr>
      </p:pic>
    </p:spTree>
    <p:extLst>
      <p:ext uri="{BB962C8B-B14F-4D97-AF65-F5344CB8AC3E}">
        <p14:creationId xmlns:p14="http://schemas.microsoft.com/office/powerpoint/2010/main" val="37661387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DA402-92BB-4E7F-A5A0-F45A5DCDEABA}"/>
              </a:ext>
            </a:extLst>
          </p:cNvPr>
          <p:cNvSpPr>
            <a:spLocks noGrp="1"/>
          </p:cNvSpPr>
          <p:nvPr>
            <p:ph type="title"/>
          </p:nvPr>
        </p:nvSpPr>
        <p:spPr/>
        <p:txBody>
          <a:bodyPr/>
          <a:lstStyle/>
          <a:p>
            <a:r>
              <a:rPr lang="en-US" dirty="0"/>
              <a:t>Female External</a:t>
            </a:r>
          </a:p>
        </p:txBody>
      </p:sp>
      <p:pic>
        <p:nvPicPr>
          <p:cNvPr id="5" name="Content Placeholder 4" descr="Diagram&#10;&#10;Description automatically generated">
            <a:extLst>
              <a:ext uri="{FF2B5EF4-FFF2-40B4-BE49-F238E27FC236}">
                <a16:creationId xmlns:a16="http://schemas.microsoft.com/office/drawing/2014/main" id="{8A9CE532-0252-4A8B-8034-A84E9BA3025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88123" y="2098430"/>
            <a:ext cx="7233138" cy="4759569"/>
          </a:xfrm>
        </p:spPr>
      </p:pic>
    </p:spTree>
    <p:extLst>
      <p:ext uri="{BB962C8B-B14F-4D97-AF65-F5344CB8AC3E}">
        <p14:creationId xmlns:p14="http://schemas.microsoft.com/office/powerpoint/2010/main" val="11464278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10531736" cy="835742"/>
          </a:xfrm>
        </p:spPr>
        <p:txBody>
          <a:bodyPr>
            <a:normAutofit fontScale="90000"/>
          </a:bodyPr>
          <a:lstStyle/>
          <a:p>
            <a:r>
              <a:rPr lang="en-US" dirty="0"/>
              <a:t>Important concepts for kids – female anatomy physiology </a:t>
            </a:r>
          </a:p>
        </p:txBody>
      </p:sp>
      <p:sp>
        <p:nvSpPr>
          <p:cNvPr id="3" name="Content Placeholder 2"/>
          <p:cNvSpPr>
            <a:spLocks noGrp="1"/>
          </p:cNvSpPr>
          <p:nvPr>
            <p:ph idx="1"/>
          </p:nvPr>
        </p:nvSpPr>
        <p:spPr>
          <a:xfrm>
            <a:off x="677334" y="2160589"/>
            <a:ext cx="9854402" cy="3880773"/>
          </a:xfrm>
        </p:spPr>
        <p:txBody>
          <a:bodyPr>
            <a:normAutofit/>
          </a:bodyPr>
          <a:lstStyle/>
          <a:p>
            <a:r>
              <a:rPr lang="en-US" dirty="0"/>
              <a:t>School aged and younger</a:t>
            </a:r>
          </a:p>
          <a:p>
            <a:pPr lvl="1"/>
            <a:r>
              <a:rPr lang="en-US" dirty="0"/>
              <a:t>Sometimes it feels good to touch your  genitals.  That’s fine, but we don’t touch anyone else's, and no one else touches ours.</a:t>
            </a:r>
          </a:p>
          <a:p>
            <a:endParaRPr lang="en-US" dirty="0"/>
          </a:p>
          <a:p>
            <a:r>
              <a:rPr lang="en-US" dirty="0"/>
              <a:t>School aged/young adolescent</a:t>
            </a:r>
          </a:p>
          <a:p>
            <a:pPr lvl="1"/>
            <a:r>
              <a:rPr lang="en-US" dirty="0"/>
              <a:t>Girls have  one  opening for urination/peeing  attached to the balder and another for periods/ childbirth that is attached to the womb </a:t>
            </a:r>
          </a:p>
          <a:p>
            <a:pPr lvl="1"/>
            <a:r>
              <a:rPr lang="en-US" dirty="0"/>
              <a:t>Menstrual fluid is only partially made of blood – there is other tissue being expelled, and the blood makes it all read.  You're not bleeding,  you're healthy!  </a:t>
            </a:r>
          </a:p>
          <a:p>
            <a:endParaRPr lang="en-US" dirty="0"/>
          </a:p>
        </p:txBody>
      </p:sp>
      <p:sp>
        <p:nvSpPr>
          <p:cNvPr id="4" name="Footer Placeholder 3"/>
          <p:cNvSpPr>
            <a:spLocks noGrp="1"/>
          </p:cNvSpPr>
          <p:nvPr>
            <p:ph type="ftr" sz="quarter" idx="11"/>
          </p:nvPr>
        </p:nvSpPr>
        <p:spPr/>
        <p:txBody>
          <a:bodyPr/>
          <a:lstStyle/>
          <a:p>
            <a:r>
              <a:rPr lang="en-US" dirty="0"/>
              <a:t>Dr. Janet Rosenzweig  www.SexWiseParent.com</a:t>
            </a:r>
          </a:p>
        </p:txBody>
      </p:sp>
    </p:spTree>
    <p:extLst>
      <p:ext uri="{BB962C8B-B14F-4D97-AF65-F5344CB8AC3E}">
        <p14:creationId xmlns:p14="http://schemas.microsoft.com/office/powerpoint/2010/main" val="8970064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479DE-4787-FB76-A0B6-1B42C1E52DDD}"/>
              </a:ext>
            </a:extLst>
          </p:cNvPr>
          <p:cNvSpPr>
            <a:spLocks noGrp="1"/>
          </p:cNvSpPr>
          <p:nvPr>
            <p:ph type="title"/>
          </p:nvPr>
        </p:nvSpPr>
        <p:spPr/>
        <p:txBody>
          <a:bodyPr/>
          <a:lstStyle/>
          <a:p>
            <a:r>
              <a:rPr lang="en-US" dirty="0"/>
              <a:t>Parents Fears and how you can help…</a:t>
            </a:r>
          </a:p>
        </p:txBody>
      </p:sp>
      <p:sp>
        <p:nvSpPr>
          <p:cNvPr id="3" name="Content Placeholder 2">
            <a:extLst>
              <a:ext uri="{FF2B5EF4-FFF2-40B4-BE49-F238E27FC236}">
                <a16:creationId xmlns:a16="http://schemas.microsoft.com/office/drawing/2014/main" id="{2D5335BA-22F2-9DBB-27B9-2AFAC168F4CF}"/>
              </a:ext>
            </a:extLst>
          </p:cNvPr>
          <p:cNvSpPr>
            <a:spLocks noGrp="1"/>
          </p:cNvSpPr>
          <p:nvPr>
            <p:ph idx="1"/>
          </p:nvPr>
        </p:nvSpPr>
        <p:spPr>
          <a:xfrm>
            <a:off x="677334" y="1700011"/>
            <a:ext cx="8596668" cy="4341351"/>
          </a:xfrm>
        </p:spPr>
        <p:txBody>
          <a:bodyPr>
            <a:normAutofit fontScale="92500" lnSpcReduction="20000"/>
          </a:bodyPr>
          <a:lstStyle/>
          <a:p>
            <a:r>
              <a:rPr lang="en-US" dirty="0"/>
              <a:t>If I talk about sex, they’ll be sexually active</a:t>
            </a:r>
          </a:p>
          <a:p>
            <a:pPr lvl="1"/>
            <a:r>
              <a:rPr lang="en-US" dirty="0"/>
              <a:t>Research sows the opposite is true</a:t>
            </a:r>
          </a:p>
          <a:p>
            <a:r>
              <a:rPr lang="en-US" dirty="0"/>
              <a:t>Kids don’t want to hear my opinion</a:t>
            </a:r>
          </a:p>
          <a:p>
            <a:pPr lvl="1"/>
            <a:r>
              <a:rPr lang="en-US" dirty="0"/>
              <a:t>Research shows the opposite is true.   Developmentally,  kids frame of reference switches from the nuclear family to their peer group in adolescence. Take every opportunity to communicate family values and key information while in grade school, and reinforce it with adolescents.  </a:t>
            </a:r>
          </a:p>
          <a:p>
            <a:pPr lvl="1"/>
            <a:r>
              <a:rPr lang="en-US" dirty="0"/>
              <a:t>They may not appear to pay attention but they are listening!  </a:t>
            </a:r>
          </a:p>
          <a:p>
            <a:r>
              <a:rPr lang="en-US" dirty="0"/>
              <a:t>They might ask me a questions I don’t know the answer to</a:t>
            </a:r>
          </a:p>
          <a:p>
            <a:pPr lvl="1"/>
            <a:r>
              <a:rPr lang="en-US" dirty="0"/>
              <a:t>Be honest and say you don’t know the answer then find it.  Search reliable websites ( .edu );  contact your pediatrician's office</a:t>
            </a:r>
          </a:p>
          <a:p>
            <a:r>
              <a:rPr lang="en-US" dirty="0"/>
              <a:t>They might ask me about my own sexual behave</a:t>
            </a:r>
          </a:p>
          <a:p>
            <a:pPr lvl="1"/>
            <a:r>
              <a:rPr lang="en-US" dirty="0"/>
              <a:t>This is a great opportunity to model boundaries and privacy, two things critical to sexual health and safety.  “My sexual experiences are private and I’m not OK sharing them with you.. And his is something I hope you can learn to say about sexuality to anyone e-even someone you love”  </a:t>
            </a:r>
          </a:p>
        </p:txBody>
      </p:sp>
    </p:spTree>
    <p:extLst>
      <p:ext uri="{BB962C8B-B14F-4D97-AF65-F5344CB8AC3E}">
        <p14:creationId xmlns:p14="http://schemas.microsoft.com/office/powerpoint/2010/main" val="35295953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ockey® Performance Woven Short">
            <a:extLst>
              <a:ext uri="{FF2B5EF4-FFF2-40B4-BE49-F238E27FC236}">
                <a16:creationId xmlns:a16="http://schemas.microsoft.com/office/drawing/2014/main" id="{8C0A5B6F-180C-4CFE-A456-BF4582FE1917}"/>
              </a:ext>
            </a:extLst>
          </p:cNvPr>
          <p:cNvPicPr>
            <a:picLocks noChangeAspect="1" noChangeArrowheads="1"/>
          </p:cNvPicPr>
          <p:nvPr/>
        </p:nvPicPr>
        <p:blipFill rotWithShape="1">
          <a:blip r:embed="rId2">
            <a:duotone>
              <a:prstClr val="black"/>
              <a:prstClr val="white"/>
            </a:duotone>
            <a:extLst>
              <a:ext uri="{28A0092B-C50C-407E-A947-70E740481C1C}">
                <a14:useLocalDpi xmlns:a14="http://schemas.microsoft.com/office/drawing/2010/main" val="0"/>
              </a:ext>
            </a:extLst>
          </a:blip>
          <a:srcRect t="3726" b="25792"/>
          <a:stretch/>
        </p:blipFill>
        <p:spPr bwMode="auto">
          <a:xfrm>
            <a:off x="5123543" y="-1"/>
            <a:ext cx="7065281" cy="6858001"/>
          </a:xfrm>
          <a:custGeom>
            <a:avLst/>
            <a:gdLst/>
            <a:ahLst/>
            <a:cxnLst/>
            <a:rect l="l" t="t" r="r" b="b"/>
            <a:pathLst>
              <a:path w="7065281" h="6858001">
                <a:moveTo>
                  <a:pt x="379987" y="0"/>
                </a:moveTo>
                <a:lnTo>
                  <a:pt x="7065281" y="0"/>
                </a:lnTo>
                <a:lnTo>
                  <a:pt x="7065281"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02619304-0B05-42B4-8873-F6143243EEE5}"/>
              </a:ext>
            </a:extLst>
          </p:cNvPr>
          <p:cNvSpPr>
            <a:spLocks noGrp="1"/>
          </p:cNvSpPr>
          <p:nvPr>
            <p:ph type="title"/>
          </p:nvPr>
        </p:nvSpPr>
        <p:spPr>
          <a:xfrm>
            <a:off x="668866" y="1678666"/>
            <a:ext cx="5123515" cy="2369093"/>
          </a:xfrm>
        </p:spPr>
        <p:txBody>
          <a:bodyPr vert="horz" lIns="91440" tIns="45720" rIns="91440" bIns="45720" rtlCol="0" anchor="b">
            <a:normAutofit/>
          </a:bodyPr>
          <a:lstStyle/>
          <a:p>
            <a:pPr algn="r"/>
            <a:r>
              <a:rPr lang="en-US" sz="4800" dirty="0"/>
              <a:t>Sexual Climate</a:t>
            </a:r>
          </a:p>
        </p:txBody>
      </p:sp>
      <p:sp>
        <p:nvSpPr>
          <p:cNvPr id="5" name="Text Placeholder 4">
            <a:extLst>
              <a:ext uri="{FF2B5EF4-FFF2-40B4-BE49-F238E27FC236}">
                <a16:creationId xmlns:a16="http://schemas.microsoft.com/office/drawing/2014/main" id="{631DED1C-AA17-4B2F-8EA0-49061F44C22A}"/>
              </a:ext>
            </a:extLst>
          </p:cNvPr>
          <p:cNvSpPr>
            <a:spLocks noGrp="1"/>
          </p:cNvSpPr>
          <p:nvPr>
            <p:ph type="body" idx="1"/>
          </p:nvPr>
        </p:nvSpPr>
        <p:spPr>
          <a:xfrm>
            <a:off x="677335" y="4050831"/>
            <a:ext cx="5113217" cy="1096901"/>
          </a:xfrm>
        </p:spPr>
        <p:txBody>
          <a:bodyPr vert="horz" lIns="91440" tIns="45720" rIns="91440" bIns="45720" rtlCol="0" anchor="t">
            <a:normAutofit/>
          </a:bodyPr>
          <a:lstStyle/>
          <a:p>
            <a:pPr algn="r"/>
            <a:r>
              <a:rPr lang="en-US" sz="4400" dirty="0"/>
              <a:t>In the Home</a:t>
            </a:r>
          </a:p>
        </p:txBody>
      </p:sp>
      <p:sp>
        <p:nvSpPr>
          <p:cNvPr id="2" name="TextBox 1">
            <a:extLst>
              <a:ext uri="{FF2B5EF4-FFF2-40B4-BE49-F238E27FC236}">
                <a16:creationId xmlns:a16="http://schemas.microsoft.com/office/drawing/2014/main" id="{D77DDA4D-A0C0-455B-B21F-649BE57F066A}"/>
              </a:ext>
            </a:extLst>
          </p:cNvPr>
          <p:cNvSpPr txBox="1"/>
          <p:nvPr/>
        </p:nvSpPr>
        <p:spPr>
          <a:xfrm>
            <a:off x="344245" y="5927464"/>
            <a:ext cx="6772505" cy="369332"/>
          </a:xfrm>
          <a:prstGeom prst="rect">
            <a:avLst/>
          </a:prstGeom>
          <a:noFill/>
        </p:spPr>
        <p:txBody>
          <a:bodyPr wrap="square" rtlCol="0">
            <a:spAutoFit/>
          </a:bodyPr>
          <a:lstStyle/>
          <a:p>
            <a:r>
              <a:rPr lang="en-US" i="1" dirty="0">
                <a:solidFill>
                  <a:schemeClr val="tx2">
                    <a:lumMod val="60000"/>
                    <a:lumOff val="40000"/>
                  </a:schemeClr>
                </a:solidFill>
              </a:rPr>
              <a:t>Resource:  – Family Norms Exercise</a:t>
            </a:r>
          </a:p>
        </p:txBody>
      </p:sp>
    </p:spTree>
    <p:extLst>
      <p:ext uri="{BB962C8B-B14F-4D97-AF65-F5344CB8AC3E}">
        <p14:creationId xmlns:p14="http://schemas.microsoft.com/office/powerpoint/2010/main" val="18306330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77334" y="609600"/>
            <a:ext cx="3843375" cy="5175624"/>
          </a:xfrm>
        </p:spPr>
        <p:txBody>
          <a:bodyPr anchor="ctr">
            <a:normAutofit/>
          </a:bodyPr>
          <a:lstStyle/>
          <a:p>
            <a:r>
              <a:rPr lang="en-US" dirty="0">
                <a:solidFill>
                  <a:schemeClr val="tx1"/>
                </a:solidFill>
              </a:rPr>
              <a:t>Assessing family values – defining NORMS</a:t>
            </a:r>
          </a:p>
        </p:txBody>
      </p:sp>
      <p:sp>
        <p:nvSpPr>
          <p:cNvPr id="26" name="Freeform: Shape 25">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p:cNvSpPr>
            <a:spLocks noGrp="1"/>
          </p:cNvSpPr>
          <p:nvPr>
            <p:ph idx="1"/>
          </p:nvPr>
        </p:nvSpPr>
        <p:spPr>
          <a:xfrm>
            <a:off x="6116084" y="609601"/>
            <a:ext cx="5511296" cy="5175624"/>
          </a:xfrm>
        </p:spPr>
        <p:txBody>
          <a:bodyPr anchor="ctr">
            <a:normAutofit/>
          </a:bodyPr>
          <a:lstStyle/>
          <a:p>
            <a:r>
              <a:rPr lang="en-US" dirty="0">
                <a:solidFill>
                  <a:srgbClr val="FFFFFF"/>
                </a:solidFill>
              </a:rPr>
              <a:t>What  do we mean by NORMS?</a:t>
            </a:r>
          </a:p>
          <a:p>
            <a:r>
              <a:rPr lang="en-US" dirty="0">
                <a:solidFill>
                  <a:srgbClr val="FFFFFF"/>
                </a:solidFill>
              </a:rPr>
              <a:t>Adults come to relationships with expectations or norms about every aspect of sexuality and sexual behavior and it would be very rare for two people to have exactly the same norms when entering a relationship. Part of building a strong foundation for a relationship includes working to clarify and articulate these expectations, then agreeing on a compromise when differences are discovered. </a:t>
            </a:r>
          </a:p>
        </p:txBody>
      </p:sp>
    </p:spTree>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746C0-B557-29A2-9BE9-C0CAC0808022}"/>
              </a:ext>
            </a:extLst>
          </p:cNvPr>
          <p:cNvSpPr>
            <a:spLocks noGrp="1"/>
          </p:cNvSpPr>
          <p:nvPr>
            <p:ph type="title"/>
          </p:nvPr>
        </p:nvSpPr>
        <p:spPr/>
        <p:txBody>
          <a:bodyPr/>
          <a:lstStyle/>
          <a:p>
            <a:r>
              <a:rPr lang="en-US" dirty="0"/>
              <a:t>Support Parents to consciously set norms! </a:t>
            </a:r>
          </a:p>
        </p:txBody>
      </p:sp>
      <p:sp>
        <p:nvSpPr>
          <p:cNvPr id="3" name="Content Placeholder 2">
            <a:extLst>
              <a:ext uri="{FF2B5EF4-FFF2-40B4-BE49-F238E27FC236}">
                <a16:creationId xmlns:a16="http://schemas.microsoft.com/office/drawing/2014/main" id="{4E445EE7-65D6-ADFC-94FA-BC37EAD6D01F}"/>
              </a:ext>
            </a:extLst>
          </p:cNvPr>
          <p:cNvSpPr>
            <a:spLocks noGrp="1"/>
          </p:cNvSpPr>
          <p:nvPr>
            <p:ph idx="1"/>
          </p:nvPr>
        </p:nvSpPr>
        <p:spPr/>
        <p:txBody>
          <a:bodyPr>
            <a:normAutofit/>
          </a:bodyPr>
          <a:lstStyle/>
          <a:p>
            <a:pPr marL="0" indent="0">
              <a:buNone/>
            </a:pPr>
            <a:r>
              <a:rPr lang="en-US" sz="2400" b="0" i="0" dirty="0">
                <a:solidFill>
                  <a:srgbClr val="000000"/>
                </a:solidFill>
                <a:effectLst/>
                <a:latin typeface="Bookman Old Style" panose="02050604050505020204" pitchFamily="18" charset="0"/>
              </a:rPr>
              <a:t>A  message to communicate to parents:  </a:t>
            </a:r>
          </a:p>
          <a:p>
            <a:pPr marL="0" indent="0">
              <a:buNone/>
            </a:pPr>
            <a:r>
              <a:rPr lang="en-US" sz="2400" b="0" i="1" dirty="0">
                <a:solidFill>
                  <a:srgbClr val="000000"/>
                </a:solidFill>
                <a:effectLst/>
                <a:latin typeface="Bookman Old Style" panose="02050604050505020204" pitchFamily="18" charset="0"/>
              </a:rPr>
              <a:t>“Traditional and social media and peer pressure will</a:t>
            </a:r>
            <a:br>
              <a:rPr lang="en-US" sz="2400" b="0" i="1" dirty="0">
                <a:solidFill>
                  <a:srgbClr val="000000"/>
                </a:solidFill>
                <a:effectLst/>
                <a:latin typeface="Bookman Old Style" panose="02050604050505020204" pitchFamily="18" charset="0"/>
              </a:rPr>
            </a:br>
            <a:r>
              <a:rPr lang="en-US" sz="2400" b="0" i="1" dirty="0">
                <a:solidFill>
                  <a:srgbClr val="000000"/>
                </a:solidFill>
                <a:effectLst/>
                <a:latin typeface="Bookman Old Style" panose="02050604050505020204" pitchFamily="18" charset="0"/>
              </a:rPr>
              <a:t>direct plenty of confusing messages about sex to your children. By clarifying your family's norms and expressing them to your kids, confusion can be replaced with knowledge and comfort. And most importantly of all, your child will know and most likely come to share your values, a dream come true for parents.”</a:t>
            </a:r>
            <a:endParaRPr lang="en-US" sz="2400" i="1" dirty="0"/>
          </a:p>
        </p:txBody>
      </p:sp>
    </p:spTree>
    <p:extLst>
      <p:ext uri="{BB962C8B-B14F-4D97-AF65-F5344CB8AC3E}">
        <p14:creationId xmlns:p14="http://schemas.microsoft.com/office/powerpoint/2010/main" val="12734374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Family Norms about Language</a:t>
            </a:r>
          </a:p>
        </p:txBody>
      </p:sp>
      <p:sp>
        <p:nvSpPr>
          <p:cNvPr id="3" name="Content Placeholder 2"/>
          <p:cNvSpPr>
            <a:spLocks noGrp="1"/>
          </p:cNvSpPr>
          <p:nvPr>
            <p:ph idx="1"/>
          </p:nvPr>
        </p:nvSpPr>
        <p:spPr/>
        <p:txBody>
          <a:bodyPr>
            <a:normAutofit lnSpcReduction="10000"/>
          </a:bodyPr>
          <a:lstStyle/>
          <a:p>
            <a:r>
              <a:rPr lang="en-US" sz="3200" dirty="0"/>
              <a:t>What words will be use for  all body parts</a:t>
            </a:r>
          </a:p>
          <a:p>
            <a:pPr lvl="1"/>
            <a:r>
              <a:rPr lang="en-US" sz="3000" dirty="0"/>
              <a:t>Caution not to refer to the genitals as the ‘dirty parts’</a:t>
            </a:r>
          </a:p>
          <a:p>
            <a:pPr lvl="1"/>
            <a:r>
              <a:rPr lang="en-US" sz="3000" dirty="0"/>
              <a:t>If you choose to go with ‘private parts’, teach your kids the name for each of the parts</a:t>
            </a:r>
          </a:p>
          <a:p>
            <a:r>
              <a:rPr lang="en-US" sz="3200" dirty="0"/>
              <a:t>What words we will use for urination and defecation</a:t>
            </a:r>
          </a:p>
          <a:p>
            <a:endParaRPr lang="en-US" sz="3200" dirty="0"/>
          </a:p>
        </p:txBody>
      </p:sp>
    </p:spTree>
    <p:extLst>
      <p:ext uri="{BB962C8B-B14F-4D97-AF65-F5344CB8AC3E}">
        <p14:creationId xmlns:p14="http://schemas.microsoft.com/office/powerpoint/2010/main" val="28156475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Family Norms about Dress</a:t>
            </a:r>
          </a:p>
        </p:txBody>
      </p:sp>
      <p:sp>
        <p:nvSpPr>
          <p:cNvPr id="3" name="Content Placeholder 2"/>
          <p:cNvSpPr>
            <a:spLocks noGrp="1"/>
          </p:cNvSpPr>
          <p:nvPr>
            <p:ph idx="1"/>
          </p:nvPr>
        </p:nvSpPr>
        <p:spPr/>
        <p:txBody>
          <a:bodyPr>
            <a:normAutofit lnSpcReduction="10000"/>
          </a:bodyPr>
          <a:lstStyle/>
          <a:p>
            <a:r>
              <a:rPr lang="en-US" sz="2800" dirty="0"/>
              <a:t>Be very clear about who sees whom in underwear (or less); this  becomes a particularly important question in two circumstances—</a:t>
            </a:r>
          </a:p>
          <a:p>
            <a:pPr lvl="1"/>
            <a:r>
              <a:rPr lang="en-US" sz="2800" dirty="0"/>
              <a:t>when a child approaches puberty and</a:t>
            </a:r>
          </a:p>
          <a:p>
            <a:pPr lvl="1"/>
            <a:r>
              <a:rPr lang="en-US" sz="2800" dirty="0"/>
              <a:t> when new members are entering the household, such as the blending of families. </a:t>
            </a:r>
          </a:p>
          <a:p>
            <a:pPr lvl="1">
              <a:buNone/>
            </a:pPr>
            <a:r>
              <a:rPr lang="en-US" sz="2800" i="1" dirty="0"/>
              <a:t>It’s not uncommon for both things to happen around the same time.</a:t>
            </a:r>
          </a:p>
          <a:p>
            <a:pPr lvl="1">
              <a:buNone/>
            </a:pPr>
            <a:endParaRPr lang="en-US" sz="2800" dirty="0"/>
          </a:p>
          <a:p>
            <a:endParaRPr lang="en-US" dirty="0"/>
          </a:p>
        </p:txBody>
      </p:sp>
    </p:spTree>
    <p:extLst>
      <p:ext uri="{BB962C8B-B14F-4D97-AF65-F5344CB8AC3E}">
        <p14:creationId xmlns:p14="http://schemas.microsoft.com/office/powerpoint/2010/main" val="23370790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754" y="643467"/>
            <a:ext cx="4203045" cy="1375608"/>
          </a:xfrm>
        </p:spPr>
        <p:txBody>
          <a:bodyPr anchor="ctr">
            <a:normAutofit/>
          </a:bodyPr>
          <a:lstStyle/>
          <a:p>
            <a:r>
              <a:rPr lang="en-US" dirty="0">
                <a:solidFill>
                  <a:schemeClr val="accent1">
                    <a:lumMod val="50000"/>
                  </a:schemeClr>
                </a:solidFill>
              </a:rPr>
              <a:t>Norms  about privacy</a:t>
            </a:r>
          </a:p>
        </p:txBody>
      </p:sp>
      <p:sp>
        <p:nvSpPr>
          <p:cNvPr id="3" name="Content Placeholder 2"/>
          <p:cNvSpPr>
            <a:spLocks noGrp="1"/>
          </p:cNvSpPr>
          <p:nvPr>
            <p:ph idx="1"/>
          </p:nvPr>
        </p:nvSpPr>
        <p:spPr>
          <a:xfrm>
            <a:off x="673754" y="2160590"/>
            <a:ext cx="3973943" cy="3440110"/>
          </a:xfrm>
        </p:spPr>
        <p:txBody>
          <a:bodyPr>
            <a:normAutofit/>
          </a:bodyPr>
          <a:lstStyle/>
          <a:p>
            <a:r>
              <a:rPr lang="en-US" dirty="0">
                <a:solidFill>
                  <a:schemeClr val="accent1">
                    <a:lumMod val="50000"/>
                  </a:schemeClr>
                </a:solidFill>
              </a:rPr>
              <a:t>Bathroom and bedroom doors opened or closed?</a:t>
            </a:r>
          </a:p>
          <a:p>
            <a:r>
              <a:rPr lang="en-US" dirty="0">
                <a:solidFill>
                  <a:schemeClr val="accent1">
                    <a:lumMod val="50000"/>
                  </a:schemeClr>
                </a:solidFill>
              </a:rPr>
              <a:t>How will we handle visitors used to different rules?   How will we handle visiting homes with different rules?</a:t>
            </a:r>
          </a:p>
          <a:p>
            <a:pPr lvl="1"/>
            <a:r>
              <a:rPr lang="en-US" i="1" dirty="0">
                <a:solidFill>
                  <a:schemeClr val="accent1">
                    <a:lumMod val="50000"/>
                  </a:schemeClr>
                </a:solidFill>
              </a:rPr>
              <a:t>Parents know that friends and family willing to host kids for an overnight visit are a GIFT, but make sure everyone knows the norms !</a:t>
            </a:r>
          </a:p>
        </p:txBody>
      </p:sp>
      <p:pic>
        <p:nvPicPr>
          <p:cNvPr id="5" name="Picture 4" descr="Shape&#10;&#10;Description automatically generated">
            <a:extLst>
              <a:ext uri="{FF2B5EF4-FFF2-40B4-BE49-F238E27FC236}">
                <a16:creationId xmlns:a16="http://schemas.microsoft.com/office/drawing/2014/main" id="{13F91EEB-0727-4039-8D2D-D6D547739FD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806816" y="972608"/>
            <a:ext cx="3721870" cy="4900269"/>
          </a:xfrm>
          <a:prstGeom prst="rect">
            <a:avLst/>
          </a:prstGeom>
        </p:spPr>
      </p:pic>
    </p:spTree>
    <p:extLst>
      <p:ext uri="{BB962C8B-B14F-4D97-AF65-F5344CB8AC3E}">
        <p14:creationId xmlns:p14="http://schemas.microsoft.com/office/powerpoint/2010/main" val="17563283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8C3D7EA-9745-4D3E-BCF8-C52D55641E1B}"/>
              </a:ext>
            </a:extLst>
          </p:cNvPr>
          <p:cNvSpPr>
            <a:spLocks noGrp="1"/>
          </p:cNvSpPr>
          <p:nvPr>
            <p:ph type="ftr" sz="quarter" idx="11"/>
          </p:nvPr>
        </p:nvSpPr>
        <p:spPr/>
        <p:txBody>
          <a:bodyPr/>
          <a:lstStyle/>
          <a:p>
            <a:r>
              <a:rPr lang="de-DE"/>
              <a:t>Dr. Janet F Rosenzweig                                                        www.SexWiseParent.com</a:t>
            </a:r>
            <a:endParaRPr lang="en-US" dirty="0"/>
          </a:p>
        </p:txBody>
      </p:sp>
      <p:pic>
        <p:nvPicPr>
          <p:cNvPr id="5" name="Content Placeholder 3">
            <a:extLst>
              <a:ext uri="{FF2B5EF4-FFF2-40B4-BE49-F238E27FC236}">
                <a16:creationId xmlns:a16="http://schemas.microsoft.com/office/drawing/2014/main" id="{FD7F1085-DE14-45A8-80AE-9C43DD512B83}"/>
              </a:ext>
            </a:extLst>
          </p:cNvPr>
          <p:cNvPicPr>
            <a:picLocks noGrp="1" noChangeAspect="1"/>
          </p:cNvPicPr>
          <p:nvPr>
            <p:ph idx="4294967295"/>
          </p:nvPr>
        </p:nvPicPr>
        <p:blipFill>
          <a:blip r:embed="rId3"/>
          <a:stretch>
            <a:fillRect/>
          </a:stretch>
        </p:blipFill>
        <p:spPr>
          <a:xfrm>
            <a:off x="1064654" y="1004551"/>
            <a:ext cx="7553325" cy="5183523"/>
          </a:xfrm>
          <a:prstGeom prst="rect">
            <a:avLst/>
          </a:prstGeom>
        </p:spPr>
      </p:pic>
      <p:sp>
        <p:nvSpPr>
          <p:cNvPr id="2" name="TextBox 1">
            <a:extLst>
              <a:ext uri="{FF2B5EF4-FFF2-40B4-BE49-F238E27FC236}">
                <a16:creationId xmlns:a16="http://schemas.microsoft.com/office/drawing/2014/main" id="{578997E6-D10C-1C6E-85AA-92C0CC0281DC}"/>
              </a:ext>
            </a:extLst>
          </p:cNvPr>
          <p:cNvSpPr txBox="1"/>
          <p:nvPr/>
        </p:nvSpPr>
        <p:spPr>
          <a:xfrm>
            <a:off x="824247" y="528034"/>
            <a:ext cx="7553325" cy="369332"/>
          </a:xfrm>
          <a:prstGeom prst="rect">
            <a:avLst/>
          </a:prstGeom>
          <a:noFill/>
        </p:spPr>
        <p:txBody>
          <a:bodyPr wrap="square" rtlCol="0">
            <a:spAutoFit/>
          </a:bodyPr>
          <a:lstStyle/>
          <a:p>
            <a:r>
              <a:rPr lang="en-US" dirty="0"/>
              <a:t>Conversations to consider for anticipatory guidance…</a:t>
            </a:r>
          </a:p>
        </p:txBody>
      </p:sp>
      <p:sp>
        <p:nvSpPr>
          <p:cNvPr id="3" name="TextBox 2">
            <a:extLst>
              <a:ext uri="{FF2B5EF4-FFF2-40B4-BE49-F238E27FC236}">
                <a16:creationId xmlns:a16="http://schemas.microsoft.com/office/drawing/2014/main" id="{5D94C977-9FE2-5731-20AA-3E4F94146B4B}"/>
              </a:ext>
            </a:extLst>
          </p:cNvPr>
          <p:cNvSpPr txBox="1"/>
          <p:nvPr/>
        </p:nvSpPr>
        <p:spPr>
          <a:xfrm>
            <a:off x="1499192" y="6581553"/>
            <a:ext cx="7755382" cy="369332"/>
          </a:xfrm>
          <a:prstGeom prst="rect">
            <a:avLst/>
          </a:prstGeom>
          <a:noFill/>
        </p:spPr>
        <p:txBody>
          <a:bodyPr wrap="square" rtlCol="0">
            <a:spAutoFit/>
          </a:bodyPr>
          <a:lstStyle/>
          <a:p>
            <a:r>
              <a:rPr lang="en-US" dirty="0">
                <a:solidFill>
                  <a:srgbClr val="FF0000"/>
                </a:solidFill>
              </a:rPr>
              <a:t>This exercise is provided as a handout for this workshop! </a:t>
            </a:r>
          </a:p>
        </p:txBody>
      </p:sp>
    </p:spTree>
    <p:extLst>
      <p:ext uri="{BB962C8B-B14F-4D97-AF65-F5344CB8AC3E}">
        <p14:creationId xmlns:p14="http://schemas.microsoft.com/office/powerpoint/2010/main" val="1820850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41248" y="251312"/>
            <a:ext cx="10506456" cy="1010264"/>
          </a:xfrm>
        </p:spPr>
        <p:txBody>
          <a:bodyPr anchor="ctr">
            <a:normAutofit/>
          </a:bodyPr>
          <a:lstStyle/>
          <a:p>
            <a:r>
              <a:rPr lang="en-US" dirty="0"/>
              <a:t>Perspective</a:t>
            </a:r>
          </a:p>
        </p:txBody>
      </p:sp>
      <p:graphicFrame>
        <p:nvGraphicFramePr>
          <p:cNvPr id="19" name="Content Placeholder 2">
            <a:extLst>
              <a:ext uri="{FF2B5EF4-FFF2-40B4-BE49-F238E27FC236}">
                <a16:creationId xmlns:a16="http://schemas.microsoft.com/office/drawing/2014/main" id="{C156B60E-685E-470D-83ED-7038BD1921EB}"/>
              </a:ext>
            </a:extLst>
          </p:cNvPr>
          <p:cNvGraphicFramePr>
            <a:graphicFrameLocks noGrp="1"/>
          </p:cNvGraphicFramePr>
          <p:nvPr>
            <p:ph idx="1"/>
            <p:extLst>
              <p:ext uri="{D42A27DB-BD31-4B8C-83A1-F6EECF244321}">
                <p14:modId xmlns:p14="http://schemas.microsoft.com/office/powerpoint/2010/main" val="927377045"/>
              </p:ext>
            </p:extLst>
          </p:nvPr>
        </p:nvGraphicFramePr>
        <p:xfrm>
          <a:off x="838200" y="1650222"/>
          <a:ext cx="10506456" cy="45849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Before we leave families --</a:t>
            </a:r>
          </a:p>
        </p:txBody>
      </p:sp>
      <p:sp>
        <p:nvSpPr>
          <p:cNvPr id="5" name="Content Placeholder 4"/>
          <p:cNvSpPr>
            <a:spLocks noGrp="1"/>
          </p:cNvSpPr>
          <p:nvPr>
            <p:ph idx="1"/>
          </p:nvPr>
        </p:nvSpPr>
        <p:spPr/>
        <p:txBody>
          <a:bodyPr>
            <a:normAutofit/>
          </a:bodyPr>
          <a:lstStyle/>
          <a:p>
            <a:pPr>
              <a:buNone/>
            </a:pPr>
            <a:r>
              <a:rPr lang="en-US" sz="5400" dirty="0"/>
              <a:t>   </a:t>
            </a:r>
            <a:r>
              <a:rPr lang="en-US" sz="5000" dirty="0">
                <a:solidFill>
                  <a:schemeClr val="tx2"/>
                </a:solidFill>
                <a:latin typeface="+mj-lt"/>
                <a:ea typeface="+mj-ea"/>
                <a:cs typeface="+mj-cs"/>
              </a:rPr>
              <a:t>A word about siblings</a:t>
            </a:r>
          </a:p>
        </p:txBody>
      </p:sp>
    </p:spTree>
    <p:extLst>
      <p:ext uri="{BB962C8B-B14F-4D97-AF65-F5344CB8AC3E}">
        <p14:creationId xmlns:p14="http://schemas.microsoft.com/office/powerpoint/2010/main" val="40619599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536733" y="609600"/>
            <a:ext cx="3940641" cy="1320800"/>
          </a:xfrm>
        </p:spPr>
        <p:txBody>
          <a:bodyPr>
            <a:normAutofit/>
          </a:bodyPr>
          <a:lstStyle/>
          <a:p>
            <a:pPr>
              <a:lnSpc>
                <a:spcPct val="90000"/>
              </a:lnSpc>
            </a:pPr>
            <a:r>
              <a:rPr lang="en-US" sz="2800" dirty="0"/>
              <a:t>Siblings: The good, the bad and the ugly….</a:t>
            </a:r>
          </a:p>
        </p:txBody>
      </p:sp>
      <p:sp>
        <p:nvSpPr>
          <p:cNvPr id="3" name="Content Placeholder 2"/>
          <p:cNvSpPr>
            <a:spLocks noGrp="1"/>
          </p:cNvSpPr>
          <p:nvPr>
            <p:ph idx="1"/>
          </p:nvPr>
        </p:nvSpPr>
        <p:spPr>
          <a:xfrm>
            <a:off x="5209563" y="1524001"/>
            <a:ext cx="4064439" cy="4517362"/>
          </a:xfrm>
        </p:spPr>
        <p:txBody>
          <a:bodyPr>
            <a:normAutofit lnSpcReduction="10000"/>
          </a:bodyPr>
          <a:lstStyle/>
          <a:p>
            <a:pPr>
              <a:lnSpc>
                <a:spcPct val="90000"/>
              </a:lnSpc>
              <a:buNone/>
            </a:pPr>
            <a:endParaRPr lang="en-US" sz="1700" dirty="0"/>
          </a:p>
          <a:p>
            <a:pPr>
              <a:lnSpc>
                <a:spcPct val="90000"/>
              </a:lnSpc>
              <a:buNone/>
            </a:pPr>
            <a:r>
              <a:rPr lang="en-US" sz="1700" dirty="0"/>
              <a:t>Older siblings are an important source of  information about the ‘facts’ of sex and the family values.</a:t>
            </a:r>
          </a:p>
          <a:p>
            <a:pPr lvl="1">
              <a:lnSpc>
                <a:spcPct val="90000"/>
              </a:lnSpc>
            </a:pPr>
            <a:r>
              <a:rPr lang="en-US" sz="1700" dirty="0"/>
              <a:t>Some parents engage an older child as  a partner in sharing information with the younger ones</a:t>
            </a:r>
          </a:p>
          <a:p>
            <a:pPr marL="0" indent="0">
              <a:lnSpc>
                <a:spcPct val="90000"/>
              </a:lnSpc>
              <a:buNone/>
            </a:pPr>
            <a:r>
              <a:rPr lang="en-US" sz="1700" dirty="0"/>
              <a:t>Older siblings can also be terrifying bullies</a:t>
            </a:r>
          </a:p>
          <a:p>
            <a:pPr lvl="1">
              <a:lnSpc>
                <a:spcPct val="90000"/>
              </a:lnSpc>
            </a:pPr>
            <a:r>
              <a:rPr lang="en-US" sz="1700" b="1" dirty="0"/>
              <a:t>When kids fight (which is normal) determine if the younger/smaller one is mad or terrified.  </a:t>
            </a:r>
          </a:p>
          <a:p>
            <a:pPr lvl="1">
              <a:lnSpc>
                <a:spcPct val="90000"/>
              </a:lnSpc>
            </a:pPr>
            <a:r>
              <a:rPr lang="en-US" sz="1700" dirty="0"/>
              <a:t>One widely cited study found 13% of a college population reported sibling incest.</a:t>
            </a:r>
          </a:p>
          <a:p>
            <a:pPr marL="457200" lvl="1" indent="0">
              <a:lnSpc>
                <a:spcPct val="90000"/>
              </a:lnSpc>
              <a:buNone/>
            </a:pPr>
            <a:endParaRPr lang="en-US" sz="1300" dirty="0"/>
          </a:p>
          <a:p>
            <a:pPr lvl="1">
              <a:lnSpc>
                <a:spcPct val="90000"/>
              </a:lnSpc>
              <a:buNone/>
            </a:pPr>
            <a:endParaRPr lang="en-US" sz="1300" dirty="0"/>
          </a:p>
          <a:p>
            <a:pPr lvl="1">
              <a:lnSpc>
                <a:spcPct val="90000"/>
              </a:lnSpc>
            </a:pPr>
            <a:endParaRPr lang="en-US" sz="1300" dirty="0"/>
          </a:p>
        </p:txBody>
      </p:sp>
      <p:pic>
        <p:nvPicPr>
          <p:cNvPr id="4" name="Picture 3" descr="Sister carrying child">
            <a:extLst>
              <a:ext uri="{FF2B5EF4-FFF2-40B4-BE49-F238E27FC236}">
                <a16:creationId xmlns:a16="http://schemas.microsoft.com/office/drawing/2014/main" id="{80F5745B-C219-4744-B8A7-F8BCAA53FB45}"/>
              </a:ext>
            </a:extLst>
          </p:cNvPr>
          <p:cNvPicPr>
            <a:picLocks noChangeAspect="1"/>
          </p:cNvPicPr>
          <p:nvPr/>
        </p:nvPicPr>
        <p:blipFill rotWithShape="1">
          <a:blip r:embed="rId3">
            <a:extLst>
              <a:ext uri="{28A0092B-C50C-407E-A947-70E740481C1C}">
                <a14:useLocalDpi xmlns:a14="http://schemas.microsoft.com/office/drawing/2010/main" val="0"/>
              </a:ext>
            </a:extLst>
          </a:blip>
          <a:srcRect l="18043" r="29447" b="-2"/>
          <a:stretch/>
        </p:blipFill>
        <p:spPr>
          <a:xfrm>
            <a:off x="20" y="0"/>
            <a:ext cx="4652282" cy="6619876"/>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7" name="TextBox 6">
            <a:extLst>
              <a:ext uri="{FF2B5EF4-FFF2-40B4-BE49-F238E27FC236}">
                <a16:creationId xmlns:a16="http://schemas.microsoft.com/office/drawing/2014/main" id="{95090080-328C-4A03-B757-68AB20638539}"/>
              </a:ext>
            </a:extLst>
          </p:cNvPr>
          <p:cNvSpPr txBox="1"/>
          <p:nvPr/>
        </p:nvSpPr>
        <p:spPr>
          <a:xfrm>
            <a:off x="4400550" y="6267451"/>
            <a:ext cx="8057094" cy="530915"/>
          </a:xfrm>
          <a:prstGeom prst="rect">
            <a:avLst/>
          </a:prstGeom>
          <a:noFill/>
        </p:spPr>
        <p:txBody>
          <a:bodyPr wrap="square" rtlCol="0">
            <a:spAutoFit/>
          </a:bodyPr>
          <a:lstStyle/>
          <a:p>
            <a:r>
              <a:rPr lang="en-US" sz="1050" dirty="0"/>
              <a:t>Finkelhor. “Sex Among Siblings: A survey on prevalence, variety and effects.” </a:t>
            </a:r>
            <a:r>
              <a:rPr lang="en-US" sz="1050" i="1" dirty="0"/>
              <a:t>Archives of Sexual Behavior</a:t>
            </a:r>
            <a:r>
              <a:rPr lang="en-US" sz="1050" dirty="0"/>
              <a:t> (9), 1980: 171–194.</a:t>
            </a:r>
          </a:p>
          <a:p>
            <a:endParaRPr lang="en-US" dirty="0"/>
          </a:p>
        </p:txBody>
      </p:sp>
    </p:spTree>
    <p:extLst>
      <p:ext uri="{BB962C8B-B14F-4D97-AF65-F5344CB8AC3E}">
        <p14:creationId xmlns:p14="http://schemas.microsoft.com/office/powerpoint/2010/main" val="26341262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Link to bullying</a:t>
            </a:r>
          </a:p>
        </p:txBody>
      </p:sp>
      <p:sp>
        <p:nvSpPr>
          <p:cNvPr id="4" name="Content Placeholder 3"/>
          <p:cNvSpPr>
            <a:spLocks noGrp="1"/>
          </p:cNvSpPr>
          <p:nvPr>
            <p:ph idx="1"/>
          </p:nvPr>
        </p:nvSpPr>
        <p:spPr/>
        <p:txBody>
          <a:bodyPr>
            <a:normAutofit/>
          </a:bodyPr>
          <a:lstStyle/>
          <a:p>
            <a:r>
              <a:rPr lang="en-US" dirty="0"/>
              <a:t>Sex abuse is bullying taken to a grotesque extreme.</a:t>
            </a:r>
          </a:p>
          <a:p>
            <a:endParaRPr lang="en-US" dirty="0"/>
          </a:p>
          <a:p>
            <a:r>
              <a:rPr lang="en-US" dirty="0"/>
              <a:t>The perpetrator  cares only for their own satisfaction with absolutely no regard for the impact their behavior has on others.</a:t>
            </a:r>
          </a:p>
          <a:p>
            <a:pPr marL="0" indent="0">
              <a:buNone/>
            </a:pPr>
            <a:endParaRPr lang="en-US" dirty="0"/>
          </a:p>
          <a:p>
            <a:r>
              <a:rPr lang="en-US" dirty="0"/>
              <a:t>Older, more powerful siblings may learn bullying behavior at home</a:t>
            </a:r>
          </a:p>
          <a:p>
            <a:endParaRPr lang="en-US" dirty="0"/>
          </a:p>
          <a:p>
            <a:r>
              <a:rPr lang="en-US" dirty="0"/>
              <a:t>Bullying prevention programs, when done well are an important component to community sexual health and safety.  </a:t>
            </a:r>
            <a:r>
              <a:rPr lang="en-US" dirty="0">
                <a:solidFill>
                  <a:schemeClr val="tx2">
                    <a:lumMod val="60000"/>
                    <a:lumOff val="40000"/>
                  </a:schemeClr>
                </a:solidFill>
              </a:rPr>
              <a:t>Another role for schools – many of whom are incorporating bullying prevention into curricula!  </a:t>
            </a:r>
          </a:p>
          <a:p>
            <a:endParaRPr lang="en-US" dirty="0"/>
          </a:p>
          <a:p>
            <a:pPr>
              <a:buNone/>
            </a:pPr>
            <a:endParaRPr lang="en-US" dirty="0"/>
          </a:p>
          <a:p>
            <a:pPr>
              <a:buNone/>
            </a:pPr>
            <a:endParaRPr lang="en-US" dirty="0"/>
          </a:p>
        </p:txBody>
      </p:sp>
    </p:spTree>
    <p:extLst>
      <p:ext uri="{BB962C8B-B14F-4D97-AF65-F5344CB8AC3E}">
        <p14:creationId xmlns:p14="http://schemas.microsoft.com/office/powerpoint/2010/main" val="7299306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F08F0-53EE-AF7C-CDA7-78A6F2F1043B}"/>
              </a:ext>
            </a:extLst>
          </p:cNvPr>
          <p:cNvSpPr>
            <a:spLocks noGrp="1"/>
          </p:cNvSpPr>
          <p:nvPr>
            <p:ph type="title"/>
          </p:nvPr>
        </p:nvSpPr>
        <p:spPr>
          <a:xfrm>
            <a:off x="108155" y="609600"/>
            <a:ext cx="10422193" cy="1320800"/>
          </a:xfrm>
        </p:spPr>
        <p:txBody>
          <a:bodyPr>
            <a:normAutofit/>
          </a:bodyPr>
          <a:lstStyle/>
          <a:p>
            <a:pPr algn="ctr">
              <a:defRPr/>
            </a:pPr>
            <a:r>
              <a:rPr lang="en-US" dirty="0"/>
              <a:t>Moving up the social ecology</a:t>
            </a:r>
          </a:p>
        </p:txBody>
      </p:sp>
      <p:sp>
        <p:nvSpPr>
          <p:cNvPr id="16387" name="Content Placeholder 2">
            <a:extLst>
              <a:ext uri="{FF2B5EF4-FFF2-40B4-BE49-F238E27FC236}">
                <a16:creationId xmlns:a16="http://schemas.microsoft.com/office/drawing/2014/main" id="{B022F8A8-D275-0E8C-1FD2-7BB92A6AAECE}"/>
              </a:ext>
            </a:extLst>
          </p:cNvPr>
          <p:cNvSpPr>
            <a:spLocks noGrp="1"/>
          </p:cNvSpPr>
          <p:nvPr>
            <p:ph sz="quarter" idx="1"/>
          </p:nvPr>
        </p:nvSpPr>
        <p:spPr>
          <a:xfrm>
            <a:off x="1981200" y="1143001"/>
            <a:ext cx="8229600" cy="4937125"/>
          </a:xfrm>
        </p:spPr>
        <p:txBody>
          <a:bodyPr/>
          <a:lstStyle/>
          <a:p>
            <a:pPr marL="0" indent="0">
              <a:buNone/>
            </a:pPr>
            <a:r>
              <a:rPr lang="en-US" altLang="en-US" dirty="0"/>
              <a:t> </a:t>
            </a:r>
          </a:p>
        </p:txBody>
      </p:sp>
      <p:pic>
        <p:nvPicPr>
          <p:cNvPr id="16388" name="Content Placeholder 3" descr="social-ecologicalmodel.jpg">
            <a:extLst>
              <a:ext uri="{FF2B5EF4-FFF2-40B4-BE49-F238E27FC236}">
                <a16:creationId xmlns:a16="http://schemas.microsoft.com/office/drawing/2014/main" id="{5D4A8A78-350B-F8E5-93B2-4E376DCE108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04926" y="1632154"/>
            <a:ext cx="7162800" cy="341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ctangle 6">
            <a:extLst>
              <a:ext uri="{FF2B5EF4-FFF2-40B4-BE49-F238E27FC236}">
                <a16:creationId xmlns:a16="http://schemas.microsoft.com/office/drawing/2014/main" id="{A0BCCA58-A3DD-774D-E09A-F895492C14C5}"/>
              </a:ext>
            </a:extLst>
          </p:cNvPr>
          <p:cNvSpPr>
            <a:spLocks noChangeArrowheads="1"/>
          </p:cNvSpPr>
          <p:nvPr/>
        </p:nvSpPr>
        <p:spPr bwMode="auto">
          <a:xfrm>
            <a:off x="3810000" y="3105150"/>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fontAlgn="base">
              <a:spcBef>
                <a:spcPct val="0"/>
              </a:spcBef>
              <a:spcAft>
                <a:spcPct val="0"/>
              </a:spcAft>
              <a:defRPr>
                <a:solidFill>
                  <a:schemeClr val="tx1"/>
                </a:solidFill>
                <a:latin typeface="Gill Sans MT" panose="020B0502020104020203" pitchFamily="34" charset="0"/>
              </a:defRPr>
            </a:lvl6pPr>
            <a:lvl7pPr marL="2971800" indent="-228600" fontAlgn="base">
              <a:spcBef>
                <a:spcPct val="0"/>
              </a:spcBef>
              <a:spcAft>
                <a:spcPct val="0"/>
              </a:spcAft>
              <a:defRPr>
                <a:solidFill>
                  <a:schemeClr val="tx1"/>
                </a:solidFill>
                <a:latin typeface="Gill Sans MT" panose="020B0502020104020203" pitchFamily="34" charset="0"/>
              </a:defRPr>
            </a:lvl7pPr>
            <a:lvl8pPr marL="3429000" indent="-228600" fontAlgn="base">
              <a:spcBef>
                <a:spcPct val="0"/>
              </a:spcBef>
              <a:spcAft>
                <a:spcPct val="0"/>
              </a:spcAft>
              <a:defRPr>
                <a:solidFill>
                  <a:schemeClr val="tx1"/>
                </a:solidFill>
                <a:latin typeface="Gill Sans MT" panose="020B0502020104020203" pitchFamily="34" charset="0"/>
              </a:defRPr>
            </a:lvl8pPr>
            <a:lvl9pPr marL="3886200" indent="-228600" fontAlgn="base">
              <a:spcBef>
                <a:spcPct val="0"/>
              </a:spcBef>
              <a:spcAft>
                <a:spcPct val="0"/>
              </a:spcAft>
              <a:defRPr>
                <a:solidFill>
                  <a:schemeClr val="tx1"/>
                </a:solidFill>
                <a:latin typeface="Gill Sans MT" panose="020B0502020104020203" pitchFamily="34" charset="0"/>
              </a:defRPr>
            </a:lvl9pPr>
          </a:lstStyle>
          <a:p>
            <a:pPr eaLnBrk="1" hangingPunct="1"/>
            <a:endParaRPr lang="en-US" altLang="en-US" dirty="0"/>
          </a:p>
        </p:txBody>
      </p:sp>
      <p:cxnSp>
        <p:nvCxnSpPr>
          <p:cNvPr id="5" name="Straight Arrow Connector 4">
            <a:extLst>
              <a:ext uri="{FF2B5EF4-FFF2-40B4-BE49-F238E27FC236}">
                <a16:creationId xmlns:a16="http://schemas.microsoft.com/office/drawing/2014/main" id="{CD3179CB-4302-F880-0754-8E2BDD76284A}"/>
              </a:ext>
            </a:extLst>
          </p:cNvPr>
          <p:cNvCxnSpPr>
            <a:cxnSpLocks/>
          </p:cNvCxnSpPr>
          <p:nvPr/>
        </p:nvCxnSpPr>
        <p:spPr>
          <a:xfrm flipH="1">
            <a:off x="3451122" y="1143001"/>
            <a:ext cx="2389239" cy="1688689"/>
          </a:xfrm>
          <a:prstGeom prst="straightConnector1">
            <a:avLst/>
          </a:prstGeom>
          <a:ln>
            <a:tailEnd type="triangle"/>
          </a:ln>
          <a:effectLst/>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7646571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5A4FBA2C-1E20-42D4-AF6B-E6A75B7895CB}"/>
              </a:ext>
            </a:extLst>
          </p:cNvPr>
          <p:cNvSpPr>
            <a:spLocks noGrp="1"/>
          </p:cNvSpPr>
          <p:nvPr>
            <p:ph type="title"/>
          </p:nvPr>
        </p:nvSpPr>
        <p:spPr>
          <a:xfrm>
            <a:off x="677334" y="609600"/>
            <a:ext cx="3843375" cy="5175624"/>
          </a:xfrm>
        </p:spPr>
        <p:txBody>
          <a:bodyPr anchor="ctr">
            <a:normAutofit/>
          </a:bodyPr>
          <a:lstStyle/>
          <a:p>
            <a:r>
              <a:rPr lang="en-US" sz="2400" dirty="0">
                <a:solidFill>
                  <a:srgbClr val="FFFFFF"/>
                </a:solidFill>
                <a:effectLst/>
                <a:latin typeface="Bookman Old Style" panose="02050604050505020204" pitchFamily="18" charset="0"/>
                <a:ea typeface="Calibri" panose="020F0502020204030204" pitchFamily="34" charset="0"/>
                <a:cs typeface="Times New Roman" panose="02020603050405020304" pitchFamily="18" charset="0"/>
              </a:rPr>
              <a:t>Regardless of the specific religious tradition, the concept of ‘spirituality’ provides a perfect backdrop to teach the values of love, empathy, honesty and respect which are all critical components of sexual health and safety</a:t>
            </a:r>
            <a:endParaRPr lang="en-US" sz="2400" dirty="0">
              <a:solidFill>
                <a:schemeClr val="tx1">
                  <a:lumMod val="85000"/>
                  <a:lumOff val="15000"/>
                </a:schemeClr>
              </a:solidFill>
            </a:endParaRPr>
          </a:p>
        </p:txBody>
      </p:sp>
      <p:sp>
        <p:nvSpPr>
          <p:cNvPr id="26" name="Freeform: Shape 25">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a:extLst>
              <a:ext uri="{FF2B5EF4-FFF2-40B4-BE49-F238E27FC236}">
                <a16:creationId xmlns:a16="http://schemas.microsoft.com/office/drawing/2014/main" id="{58051E52-922F-43FA-BE17-8357E6A1F4E0}"/>
              </a:ext>
            </a:extLst>
          </p:cNvPr>
          <p:cNvSpPr>
            <a:spLocks noGrp="1"/>
          </p:cNvSpPr>
          <p:nvPr>
            <p:ph idx="1"/>
          </p:nvPr>
        </p:nvSpPr>
        <p:spPr>
          <a:xfrm>
            <a:off x="6156892" y="643208"/>
            <a:ext cx="5511296" cy="5175624"/>
          </a:xfrm>
        </p:spPr>
        <p:txBody>
          <a:bodyPr anchor="ctr">
            <a:normAutofit/>
          </a:bodyPr>
          <a:lstStyle/>
          <a:p>
            <a:r>
              <a:rPr lang="en-US" sz="2400" dirty="0">
                <a:solidFill>
                  <a:srgbClr val="FFFFFF"/>
                </a:solidFill>
                <a:effectLst/>
                <a:latin typeface="Bookman Old Style" panose="02050604050505020204" pitchFamily="18" charset="0"/>
                <a:ea typeface="Calibri" panose="020F0502020204030204" pitchFamily="34" charset="0"/>
                <a:cs typeface="Times New Roman" panose="02020603050405020304" pitchFamily="18" charset="0"/>
              </a:rPr>
              <a:t>Consider stepping up in your own faith-based institution to lead workshops for parents.</a:t>
            </a:r>
          </a:p>
          <a:p>
            <a:endParaRPr lang="en-US" sz="2400" dirty="0">
              <a:solidFill>
                <a:srgbClr val="FFFFFF"/>
              </a:solidFill>
              <a:latin typeface="Bookman Old Style" panose="02050604050505020204" pitchFamily="18" charset="0"/>
              <a:cs typeface="Times New Roman" panose="02020603050405020304" pitchFamily="18" charset="0"/>
            </a:endParaRPr>
          </a:p>
          <a:p>
            <a:r>
              <a:rPr lang="en-US" sz="2400" dirty="0">
                <a:solidFill>
                  <a:srgbClr val="FFFFFF"/>
                </a:solidFill>
                <a:latin typeface="Bookman Old Style" panose="02050604050505020204" pitchFamily="18" charset="0"/>
                <a:cs typeface="Times New Roman" panose="02020603050405020304" pitchFamily="18" charset="0"/>
              </a:rPr>
              <a:t>Advocate for resources in faith based, health and community organizations to support parents to become the primary sex educators of their children</a:t>
            </a:r>
          </a:p>
          <a:p>
            <a:endParaRPr lang="en-US" sz="2400" dirty="0">
              <a:solidFill>
                <a:srgbClr val="FFFFFF"/>
              </a:solidFill>
            </a:endParaRPr>
          </a:p>
        </p:txBody>
      </p:sp>
      <p:sp>
        <p:nvSpPr>
          <p:cNvPr id="5" name="TextBox 4">
            <a:extLst>
              <a:ext uri="{FF2B5EF4-FFF2-40B4-BE49-F238E27FC236}">
                <a16:creationId xmlns:a16="http://schemas.microsoft.com/office/drawing/2014/main" id="{01534E75-2555-4017-9EC9-475C6A8D41B8}"/>
              </a:ext>
            </a:extLst>
          </p:cNvPr>
          <p:cNvSpPr txBox="1"/>
          <p:nvPr/>
        </p:nvSpPr>
        <p:spPr>
          <a:xfrm>
            <a:off x="744071" y="412376"/>
            <a:ext cx="9403976" cy="584775"/>
          </a:xfrm>
          <a:prstGeom prst="rect">
            <a:avLst/>
          </a:prstGeom>
          <a:noFill/>
        </p:spPr>
        <p:txBody>
          <a:bodyPr wrap="square" rtlCol="0">
            <a:spAutoFit/>
          </a:bodyPr>
          <a:lstStyle/>
          <a:p>
            <a:pPr algn="ctr"/>
            <a:r>
              <a:rPr lang="en-US" sz="2400" dirty="0"/>
              <a:t>             </a:t>
            </a:r>
            <a:r>
              <a:rPr lang="en-US" sz="3200" dirty="0">
                <a:latin typeface="Bookman Old Style" panose="02050604050505020204" pitchFamily="18" charset="0"/>
              </a:rPr>
              <a:t>The  medical  community can step up! </a:t>
            </a:r>
          </a:p>
        </p:txBody>
      </p:sp>
    </p:spTree>
    <p:extLst>
      <p:ext uri="{BB962C8B-B14F-4D97-AF65-F5344CB8AC3E}">
        <p14:creationId xmlns:p14="http://schemas.microsoft.com/office/powerpoint/2010/main" val="2903854904"/>
      </p:ext>
    </p:extLst>
  </p:cSld>
  <p:clrMapOvr>
    <a:overrideClrMapping bg1="dk1" tx1="lt1" bg2="dk2"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AF138-8C3C-4F9C-B2F8-037FF62866F1}"/>
              </a:ext>
            </a:extLst>
          </p:cNvPr>
          <p:cNvSpPr>
            <a:spLocks noGrp="1"/>
          </p:cNvSpPr>
          <p:nvPr>
            <p:ph type="title"/>
          </p:nvPr>
        </p:nvSpPr>
        <p:spPr>
          <a:xfrm>
            <a:off x="677334" y="1176489"/>
            <a:ext cx="3749061" cy="1508469"/>
          </a:xfrm>
        </p:spPr>
        <p:txBody>
          <a:bodyPr anchor="ctr">
            <a:normAutofit/>
          </a:bodyPr>
          <a:lstStyle/>
          <a:p>
            <a:r>
              <a:rPr lang="en-US" sz="3200" dirty="0"/>
              <a:t>Steps to take in your community </a:t>
            </a:r>
          </a:p>
        </p:txBody>
      </p:sp>
      <p:sp>
        <p:nvSpPr>
          <p:cNvPr id="3" name="Content Placeholder 2">
            <a:extLst>
              <a:ext uri="{FF2B5EF4-FFF2-40B4-BE49-F238E27FC236}">
                <a16:creationId xmlns:a16="http://schemas.microsoft.com/office/drawing/2014/main" id="{EF9251F2-1004-4781-86E2-ADBFB58FA2C1}"/>
              </a:ext>
            </a:extLst>
          </p:cNvPr>
          <p:cNvSpPr>
            <a:spLocks noGrp="1"/>
          </p:cNvSpPr>
          <p:nvPr>
            <p:ph idx="1"/>
          </p:nvPr>
        </p:nvSpPr>
        <p:spPr>
          <a:xfrm>
            <a:off x="677334" y="2795618"/>
            <a:ext cx="3749061" cy="3005289"/>
          </a:xfrm>
        </p:spPr>
        <p:txBody>
          <a:bodyPr>
            <a:normAutofit/>
          </a:bodyPr>
          <a:lstStyle/>
          <a:p>
            <a:pPr marL="0" indent="0">
              <a:buNone/>
            </a:pPr>
            <a:r>
              <a:rPr lang="en-US" sz="1600" dirty="0"/>
              <a:t>Encourage schools to adopt the </a:t>
            </a:r>
            <a:r>
              <a:rPr lang="en-US" sz="1600" b="1" u="sng" dirty="0"/>
              <a:t>National Sexuality Education Standards</a:t>
            </a:r>
            <a:r>
              <a:rPr lang="en-US" sz="1600" dirty="0"/>
              <a:t>, endorsed by The </a:t>
            </a:r>
            <a:r>
              <a:rPr lang="en-US" sz="1600" i="1" dirty="0"/>
              <a:t>American School Health Association</a:t>
            </a:r>
            <a:r>
              <a:rPr lang="en-US" sz="1600" dirty="0"/>
              <a:t>, </a:t>
            </a:r>
            <a:r>
              <a:rPr lang="en-US" sz="1600" i="1" dirty="0"/>
              <a:t>The American Association for Health Education</a:t>
            </a:r>
            <a:r>
              <a:rPr lang="en-US" sz="1600" dirty="0"/>
              <a:t>, </a:t>
            </a:r>
            <a:r>
              <a:rPr lang="en-US" sz="1600" i="1" dirty="0"/>
              <a:t>The Society of State Leaders for Health and Physical Education</a:t>
            </a:r>
            <a:r>
              <a:rPr lang="en-US" sz="1600" dirty="0"/>
              <a:t>, and the </a:t>
            </a:r>
            <a:r>
              <a:rPr lang="en-US" sz="1600" i="1" dirty="0"/>
              <a:t>National Education Association Health Information Network </a:t>
            </a:r>
          </a:p>
          <a:p>
            <a:endParaRPr lang="en-US" sz="1600" dirty="0"/>
          </a:p>
        </p:txBody>
      </p:sp>
      <p:pic>
        <p:nvPicPr>
          <p:cNvPr id="8" name="Picture 7" descr="High school teacher calling on student in classroom">
            <a:extLst>
              <a:ext uri="{FF2B5EF4-FFF2-40B4-BE49-F238E27FC236}">
                <a16:creationId xmlns:a16="http://schemas.microsoft.com/office/drawing/2014/main" id="{4C3EA2AC-26AA-479E-80C5-CC6088722A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2145" y="2684958"/>
            <a:ext cx="4371339" cy="3611723"/>
          </a:xfrm>
          <a:prstGeom prst="rect">
            <a:avLst/>
          </a:prstGeom>
        </p:spPr>
      </p:pic>
      <p:pic>
        <p:nvPicPr>
          <p:cNvPr id="6" name="Picture 5">
            <a:extLst>
              <a:ext uri="{FF2B5EF4-FFF2-40B4-BE49-F238E27FC236}">
                <a16:creationId xmlns:a16="http://schemas.microsoft.com/office/drawing/2014/main" id="{8AA53460-1E18-4AF1-BF08-43CE71E8FAF8}"/>
              </a:ext>
            </a:extLst>
          </p:cNvPr>
          <p:cNvPicPr>
            <a:picLocks noChangeAspect="1"/>
          </p:cNvPicPr>
          <p:nvPr/>
        </p:nvPicPr>
        <p:blipFill>
          <a:blip r:embed="rId3"/>
          <a:stretch>
            <a:fillRect/>
          </a:stretch>
        </p:blipFill>
        <p:spPr>
          <a:xfrm>
            <a:off x="6324144" y="243856"/>
            <a:ext cx="2551806" cy="2299588"/>
          </a:xfrm>
          <a:prstGeom prst="rect">
            <a:avLst/>
          </a:prstGeom>
        </p:spPr>
      </p:pic>
    </p:spTree>
    <p:extLst>
      <p:ext uri="{BB962C8B-B14F-4D97-AF65-F5344CB8AC3E}">
        <p14:creationId xmlns:p14="http://schemas.microsoft.com/office/powerpoint/2010/main" val="19928086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1" name="Rectangle 20">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7"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Freeform: Shape 36">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6287"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A2BA5867-1749-81D6-EBBB-C15AAD80D80C}"/>
              </a:ext>
            </a:extLst>
          </p:cNvPr>
          <p:cNvSpPr>
            <a:spLocks noGrp="1"/>
          </p:cNvSpPr>
          <p:nvPr>
            <p:ph type="title"/>
          </p:nvPr>
        </p:nvSpPr>
        <p:spPr>
          <a:xfrm>
            <a:off x="4419136" y="1020871"/>
            <a:ext cx="6960759" cy="2849671"/>
          </a:xfrm>
        </p:spPr>
        <p:txBody>
          <a:bodyPr vert="horz" lIns="91440" tIns="45720" rIns="91440" bIns="45720" rtlCol="0" anchor="b">
            <a:normAutofit/>
          </a:bodyPr>
          <a:lstStyle/>
          <a:p>
            <a:r>
              <a:rPr lang="en-US" sz="6000" dirty="0">
                <a:solidFill>
                  <a:srgbClr val="FFFFFF"/>
                </a:solidFill>
              </a:rPr>
              <a:t>Resources!</a:t>
            </a:r>
          </a:p>
        </p:txBody>
      </p:sp>
      <p:sp>
        <p:nvSpPr>
          <p:cNvPr id="39" name="Isosceles Triangle 38">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62562"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16247330"/>
      </p:ext>
    </p:extLst>
  </p:cSld>
  <p:clrMapOvr>
    <a:overrideClrMapping bg1="dk1" tx1="lt1" bg2="dk2"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5868F7-CEBA-4842-99C9-8DF8A16DC005}"/>
              </a:ext>
            </a:extLst>
          </p:cNvPr>
          <p:cNvPicPr>
            <a:picLocks noChangeAspect="1"/>
          </p:cNvPicPr>
          <p:nvPr/>
        </p:nvPicPr>
        <p:blipFill>
          <a:blip r:embed="rId2"/>
          <a:stretch>
            <a:fillRect/>
          </a:stretch>
        </p:blipFill>
        <p:spPr>
          <a:xfrm>
            <a:off x="1568714" y="638175"/>
            <a:ext cx="6137011" cy="5629275"/>
          </a:xfrm>
          <a:prstGeom prst="rect">
            <a:avLst/>
          </a:prstGeom>
        </p:spPr>
      </p:pic>
    </p:spTree>
    <p:extLst>
      <p:ext uri="{BB962C8B-B14F-4D97-AF65-F5344CB8AC3E}">
        <p14:creationId xmlns:p14="http://schemas.microsoft.com/office/powerpoint/2010/main" val="40646234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0F00FD-3375-4198-8C76-2B73BCBAB8B9}"/>
              </a:ext>
            </a:extLst>
          </p:cNvPr>
          <p:cNvPicPr>
            <a:picLocks noChangeAspect="1"/>
          </p:cNvPicPr>
          <p:nvPr/>
        </p:nvPicPr>
        <p:blipFill>
          <a:blip r:embed="rId3"/>
          <a:stretch>
            <a:fillRect/>
          </a:stretch>
        </p:blipFill>
        <p:spPr>
          <a:xfrm>
            <a:off x="1744021" y="600075"/>
            <a:ext cx="5761679" cy="5122305"/>
          </a:xfrm>
          <a:prstGeom prst="rect">
            <a:avLst/>
          </a:prstGeom>
        </p:spPr>
      </p:pic>
    </p:spTree>
    <p:extLst>
      <p:ext uri="{BB962C8B-B14F-4D97-AF65-F5344CB8AC3E}">
        <p14:creationId xmlns:p14="http://schemas.microsoft.com/office/powerpoint/2010/main" val="28466626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7DA20A-035B-CEF0-25A8-404646EF0EA5}"/>
              </a:ext>
            </a:extLst>
          </p:cNvPr>
          <p:cNvPicPr>
            <a:picLocks noChangeAspect="1"/>
          </p:cNvPicPr>
          <p:nvPr/>
        </p:nvPicPr>
        <p:blipFill>
          <a:blip r:embed="rId3"/>
          <a:stretch>
            <a:fillRect/>
          </a:stretch>
        </p:blipFill>
        <p:spPr>
          <a:xfrm>
            <a:off x="753035" y="0"/>
            <a:ext cx="8640162" cy="6858000"/>
          </a:xfrm>
          <a:prstGeom prst="rect">
            <a:avLst/>
          </a:prstGeom>
        </p:spPr>
      </p:pic>
    </p:spTree>
    <p:extLst>
      <p:ext uri="{BB962C8B-B14F-4D97-AF65-F5344CB8AC3E}">
        <p14:creationId xmlns:p14="http://schemas.microsoft.com/office/powerpoint/2010/main" val="3582917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8C633-4C47-2DCE-F228-3BC598D3BCDA}"/>
              </a:ext>
            </a:extLst>
          </p:cNvPr>
          <p:cNvSpPr>
            <a:spLocks noGrp="1"/>
          </p:cNvSpPr>
          <p:nvPr>
            <p:ph type="title"/>
          </p:nvPr>
        </p:nvSpPr>
        <p:spPr/>
        <p:txBody>
          <a:bodyPr/>
          <a:lstStyle/>
          <a:p>
            <a:r>
              <a:rPr lang="en-US" dirty="0"/>
              <a:t>Context:  The Adverse Childhood Experiences (ACE) Studies</a:t>
            </a:r>
          </a:p>
        </p:txBody>
      </p:sp>
      <p:pic>
        <p:nvPicPr>
          <p:cNvPr id="5" name="Content Placeholder 4">
            <a:extLst>
              <a:ext uri="{FF2B5EF4-FFF2-40B4-BE49-F238E27FC236}">
                <a16:creationId xmlns:a16="http://schemas.microsoft.com/office/drawing/2014/main" id="{57611789-6DFB-6413-4C91-ED3949D3667F}"/>
              </a:ext>
            </a:extLst>
          </p:cNvPr>
          <p:cNvPicPr>
            <a:picLocks noGrp="1" noChangeAspect="1"/>
          </p:cNvPicPr>
          <p:nvPr>
            <p:ph idx="1"/>
          </p:nvPr>
        </p:nvPicPr>
        <p:blipFill>
          <a:blip r:embed="rId2"/>
          <a:stretch>
            <a:fillRect/>
          </a:stretch>
        </p:blipFill>
        <p:spPr>
          <a:xfrm>
            <a:off x="341884" y="2139574"/>
            <a:ext cx="9267567" cy="3714986"/>
          </a:xfrm>
        </p:spPr>
      </p:pic>
      <p:sp>
        <p:nvSpPr>
          <p:cNvPr id="10" name="TextBox 9">
            <a:extLst>
              <a:ext uri="{FF2B5EF4-FFF2-40B4-BE49-F238E27FC236}">
                <a16:creationId xmlns:a16="http://schemas.microsoft.com/office/drawing/2014/main" id="{F09464D0-1E90-90D0-2589-7AC809BEC4AE}"/>
              </a:ext>
            </a:extLst>
          </p:cNvPr>
          <p:cNvSpPr txBox="1"/>
          <p:nvPr/>
        </p:nvSpPr>
        <p:spPr>
          <a:xfrm>
            <a:off x="589935" y="6063734"/>
            <a:ext cx="10478337" cy="261610"/>
          </a:xfrm>
          <a:prstGeom prst="rect">
            <a:avLst/>
          </a:prstGeom>
          <a:noFill/>
        </p:spPr>
        <p:txBody>
          <a:bodyPr wrap="square" rtlCol="0">
            <a:spAutoFit/>
          </a:bodyPr>
          <a:lstStyle/>
          <a:p>
            <a:r>
              <a:rPr lang="en-US" sz="1100" dirty="0"/>
              <a:t>https://www.cdc.gov/violenceprevention/pdf/preventingACES.pdf</a:t>
            </a:r>
          </a:p>
        </p:txBody>
      </p:sp>
    </p:spTree>
    <p:extLst>
      <p:ext uri="{BB962C8B-B14F-4D97-AF65-F5344CB8AC3E}">
        <p14:creationId xmlns:p14="http://schemas.microsoft.com/office/powerpoint/2010/main" val="42428836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11F538-BD48-A94F-3A49-58A54459E97A}"/>
              </a:ext>
            </a:extLst>
          </p:cNvPr>
          <p:cNvPicPr>
            <a:picLocks noChangeAspect="1"/>
          </p:cNvPicPr>
          <p:nvPr/>
        </p:nvPicPr>
        <p:blipFill>
          <a:blip r:embed="rId2"/>
          <a:stretch>
            <a:fillRect/>
          </a:stretch>
        </p:blipFill>
        <p:spPr>
          <a:xfrm>
            <a:off x="1527586" y="0"/>
            <a:ext cx="7971416" cy="6858000"/>
          </a:xfrm>
          <a:prstGeom prst="rect">
            <a:avLst/>
          </a:prstGeom>
        </p:spPr>
      </p:pic>
    </p:spTree>
    <p:extLst>
      <p:ext uri="{BB962C8B-B14F-4D97-AF65-F5344CB8AC3E}">
        <p14:creationId xmlns:p14="http://schemas.microsoft.com/office/powerpoint/2010/main" val="27641792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C3A061-FEDB-4640-81AF-DFF9297578EB}"/>
              </a:ext>
            </a:extLst>
          </p:cNvPr>
          <p:cNvPicPr>
            <a:picLocks noChangeAspect="1"/>
          </p:cNvPicPr>
          <p:nvPr/>
        </p:nvPicPr>
        <p:blipFill>
          <a:blip r:embed="rId3"/>
          <a:stretch>
            <a:fillRect/>
          </a:stretch>
        </p:blipFill>
        <p:spPr>
          <a:xfrm>
            <a:off x="1596788" y="219700"/>
            <a:ext cx="6032311" cy="4843619"/>
          </a:xfrm>
          <a:prstGeom prst="rect">
            <a:avLst/>
          </a:prstGeom>
        </p:spPr>
      </p:pic>
      <p:pic>
        <p:nvPicPr>
          <p:cNvPr id="9" name="Picture 8">
            <a:extLst>
              <a:ext uri="{FF2B5EF4-FFF2-40B4-BE49-F238E27FC236}">
                <a16:creationId xmlns:a16="http://schemas.microsoft.com/office/drawing/2014/main" id="{72B85A65-D478-45D9-B711-055BCE5B797D}"/>
              </a:ext>
            </a:extLst>
          </p:cNvPr>
          <p:cNvPicPr>
            <a:picLocks noChangeAspect="1"/>
          </p:cNvPicPr>
          <p:nvPr/>
        </p:nvPicPr>
        <p:blipFill>
          <a:blip r:embed="rId4"/>
          <a:stretch>
            <a:fillRect/>
          </a:stretch>
        </p:blipFill>
        <p:spPr>
          <a:xfrm>
            <a:off x="764275" y="5323423"/>
            <a:ext cx="8065826" cy="1314877"/>
          </a:xfrm>
          <a:prstGeom prst="rect">
            <a:avLst/>
          </a:prstGeom>
        </p:spPr>
      </p:pic>
    </p:spTree>
    <p:extLst>
      <p:ext uri="{BB962C8B-B14F-4D97-AF65-F5344CB8AC3E}">
        <p14:creationId xmlns:p14="http://schemas.microsoft.com/office/powerpoint/2010/main" val="26708333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2254D2A-551C-6718-DC12-4C410864C96A}"/>
              </a:ext>
            </a:extLst>
          </p:cNvPr>
          <p:cNvPicPr>
            <a:picLocks noGrp="1" noChangeAspect="1"/>
          </p:cNvPicPr>
          <p:nvPr>
            <p:ph idx="1"/>
          </p:nvPr>
        </p:nvPicPr>
        <p:blipFill>
          <a:blip r:embed="rId2"/>
          <a:stretch>
            <a:fillRect/>
          </a:stretch>
        </p:blipFill>
        <p:spPr>
          <a:xfrm>
            <a:off x="2137144" y="45337"/>
            <a:ext cx="6921795" cy="6259769"/>
          </a:xfrm>
        </p:spPr>
      </p:pic>
      <p:sp>
        <p:nvSpPr>
          <p:cNvPr id="8" name="TextBox 7">
            <a:extLst>
              <a:ext uri="{FF2B5EF4-FFF2-40B4-BE49-F238E27FC236}">
                <a16:creationId xmlns:a16="http://schemas.microsoft.com/office/drawing/2014/main" id="{71FC6427-9C00-7047-2789-AFE9C0BAAD54}"/>
              </a:ext>
            </a:extLst>
          </p:cNvPr>
          <p:cNvSpPr txBox="1"/>
          <p:nvPr/>
        </p:nvSpPr>
        <p:spPr>
          <a:xfrm>
            <a:off x="4231758" y="6443330"/>
            <a:ext cx="4380614" cy="369332"/>
          </a:xfrm>
          <a:prstGeom prst="rect">
            <a:avLst/>
          </a:prstGeom>
          <a:noFill/>
        </p:spPr>
        <p:txBody>
          <a:bodyPr wrap="square" rtlCol="0">
            <a:spAutoFit/>
          </a:bodyPr>
          <a:lstStyle/>
          <a:p>
            <a:r>
              <a:rPr lang="en-US" dirty="0"/>
              <a:t>www.Preventtogether.com</a:t>
            </a:r>
          </a:p>
        </p:txBody>
      </p:sp>
    </p:spTree>
    <p:extLst>
      <p:ext uri="{BB962C8B-B14F-4D97-AF65-F5344CB8AC3E}">
        <p14:creationId xmlns:p14="http://schemas.microsoft.com/office/powerpoint/2010/main" val="26199761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4" name="Straight Connector 73">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5"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Isosceles Triangle 76">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2" name="Isosceles Triangle 81">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84" name="Rectangle 83">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218" name="Picture 2">
            <a:extLst>
              <a:ext uri="{FF2B5EF4-FFF2-40B4-BE49-F238E27FC236}">
                <a16:creationId xmlns:a16="http://schemas.microsoft.com/office/drawing/2014/main" id="{83129DA6-CC9A-4F13-AE97-222B304E9B7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29877" y="2425970"/>
            <a:ext cx="4734087" cy="31066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F40453B-A025-40FB-BD3F-6B1268F03671}"/>
              </a:ext>
            </a:extLst>
          </p:cNvPr>
          <p:cNvSpPr txBox="1"/>
          <p:nvPr/>
        </p:nvSpPr>
        <p:spPr>
          <a:xfrm>
            <a:off x="448734" y="5770610"/>
            <a:ext cx="4873893" cy="369332"/>
          </a:xfrm>
          <a:prstGeom prst="rect">
            <a:avLst/>
          </a:prstGeom>
          <a:noFill/>
        </p:spPr>
        <p:txBody>
          <a:bodyPr wrap="square" rtlCol="0">
            <a:spAutoFit/>
          </a:bodyPr>
          <a:lstStyle/>
          <a:p>
            <a:pPr algn="ctr"/>
            <a:r>
              <a:rPr lang="en-US" b="1" i="1" dirty="0">
                <a:solidFill>
                  <a:schemeClr val="accent1">
                    <a:lumMod val="50000"/>
                  </a:schemeClr>
                </a:solidFill>
              </a:rPr>
              <a:t>www.sexwiseparent.com</a:t>
            </a:r>
          </a:p>
        </p:txBody>
      </p:sp>
      <p:sp>
        <p:nvSpPr>
          <p:cNvPr id="2" name="TextBox 1">
            <a:extLst>
              <a:ext uri="{FF2B5EF4-FFF2-40B4-BE49-F238E27FC236}">
                <a16:creationId xmlns:a16="http://schemas.microsoft.com/office/drawing/2014/main" id="{50A95D3C-4EC6-277A-3023-7FDEE333B8C2}"/>
              </a:ext>
            </a:extLst>
          </p:cNvPr>
          <p:cNvSpPr txBox="1"/>
          <p:nvPr/>
        </p:nvSpPr>
        <p:spPr>
          <a:xfrm>
            <a:off x="6980903" y="2251588"/>
            <a:ext cx="4734086" cy="4164217"/>
          </a:xfrm>
          <a:prstGeom prst="rect">
            <a:avLst/>
          </a:prstGeom>
          <a:noFill/>
        </p:spPr>
        <p:txBody>
          <a:bodyPr wrap="square" rtlCol="0">
            <a:spAutoFit/>
          </a:bodyPr>
          <a:lstStyle/>
          <a:p>
            <a:r>
              <a:rPr lang="en-US" sz="1800" b="1" i="1" u="sng" dirty="0">
                <a:solidFill>
                  <a:schemeClr val="tx1"/>
                </a:solidFill>
              </a:rPr>
              <a:t>New York State Initiative to Prevent Child Sexual Abuse</a:t>
            </a:r>
          </a:p>
          <a:p>
            <a:pPr>
              <a:lnSpc>
                <a:spcPct val="90000"/>
              </a:lnSpc>
            </a:pPr>
            <a:r>
              <a:rPr lang="en-US" sz="1800" b="0" i="1" dirty="0">
                <a:solidFill>
                  <a:schemeClr val="tx1"/>
                </a:solidFill>
                <a:effectLst/>
                <a:latin typeface="droid-serif-w01-regular"/>
              </a:rPr>
              <a:t>The Initiative is dedicated to the prevention of all forms of child sexual abuse throughout the state of New York through advancing research, policy, education and practice. We are organized as a cooperative initiative to provide state-of-the-art theory and research-based knowledge to inform, guide, and empower the public, professionals, and all those who serve children and families at all levels and sectors of society, toward the elimination of child sexual abuse. The Initiative is comprised of leaders in the field of child maltreatment, child protection, and promotion of well-being in children and families.</a:t>
            </a:r>
          </a:p>
          <a:p>
            <a:endParaRPr lang="en-US" dirty="0"/>
          </a:p>
        </p:txBody>
      </p:sp>
      <p:sp>
        <p:nvSpPr>
          <p:cNvPr id="3" name="TextBox 2">
            <a:extLst>
              <a:ext uri="{FF2B5EF4-FFF2-40B4-BE49-F238E27FC236}">
                <a16:creationId xmlns:a16="http://schemas.microsoft.com/office/drawing/2014/main" id="{1CF96E04-873C-9F36-DBDB-9287B195AC4A}"/>
              </a:ext>
            </a:extLst>
          </p:cNvPr>
          <p:cNvSpPr txBox="1"/>
          <p:nvPr/>
        </p:nvSpPr>
        <p:spPr>
          <a:xfrm>
            <a:off x="8072284" y="1779639"/>
            <a:ext cx="3098156" cy="646331"/>
          </a:xfrm>
          <a:prstGeom prst="rect">
            <a:avLst/>
          </a:prstGeom>
          <a:noFill/>
        </p:spPr>
        <p:txBody>
          <a:bodyPr wrap="none" rtlCol="0">
            <a:spAutoFit/>
          </a:bodyPr>
          <a:lstStyle/>
          <a:p>
            <a:r>
              <a:rPr lang="en-US" i="1" u="sng" dirty="0">
                <a:solidFill>
                  <a:srgbClr val="FFFFFF"/>
                </a:solidFill>
                <a:latin typeface="Calibri" panose="020F0502020204030204" pitchFamily="34" charset="0"/>
                <a:ea typeface="Times New Roman" panose="02020603050405020304" pitchFamily="18" charset="0"/>
                <a:hlinkClick r:id="rId3"/>
              </a:rPr>
              <a:t>www.NYPreventSexAbuse.org/</a:t>
            </a:r>
            <a:r>
              <a:rPr lang="en-US" i="1" u="sng" dirty="0">
                <a:solidFill>
                  <a:srgbClr val="FFFFFF"/>
                </a:solidFill>
                <a:latin typeface="Calibri" panose="020F0502020204030204" pitchFamily="34" charset="0"/>
                <a:ea typeface="Times New Roman" panose="02020603050405020304" pitchFamily="18" charset="0"/>
              </a:rPr>
              <a:t> </a:t>
            </a:r>
            <a:endParaRPr lang="en-US" sz="1800" i="1" dirty="0">
              <a:solidFill>
                <a:srgbClr val="FFFFFF"/>
              </a:solidFill>
              <a:effectLst/>
              <a:latin typeface="Calibri" panose="020F0502020204030204" pitchFamily="34" charset="0"/>
              <a:ea typeface="Calibri" panose="020F0502020204030204" pitchFamily="34" charset="0"/>
            </a:endParaRPr>
          </a:p>
          <a:p>
            <a:endParaRPr lang="en-US" dirty="0"/>
          </a:p>
        </p:txBody>
      </p:sp>
      <p:sp>
        <p:nvSpPr>
          <p:cNvPr id="5" name="TextBox 4">
            <a:extLst>
              <a:ext uri="{FF2B5EF4-FFF2-40B4-BE49-F238E27FC236}">
                <a16:creationId xmlns:a16="http://schemas.microsoft.com/office/drawing/2014/main" id="{BAE31DC8-BC33-42E9-A851-28A0ECB0D298}"/>
              </a:ext>
            </a:extLst>
          </p:cNvPr>
          <p:cNvSpPr txBox="1"/>
          <p:nvPr/>
        </p:nvSpPr>
        <p:spPr>
          <a:xfrm>
            <a:off x="2890684" y="845574"/>
            <a:ext cx="7511878" cy="523220"/>
          </a:xfrm>
          <a:prstGeom prst="rect">
            <a:avLst/>
          </a:prstGeom>
          <a:noFill/>
        </p:spPr>
        <p:txBody>
          <a:bodyPr wrap="square" rtlCol="0">
            <a:spAutoFit/>
          </a:bodyPr>
          <a:lstStyle/>
          <a:p>
            <a:r>
              <a:rPr lang="en-US" sz="2800" b="1" dirty="0">
                <a:solidFill>
                  <a:schemeClr val="accent1">
                    <a:lumMod val="50000"/>
                  </a:schemeClr>
                </a:solidFill>
              </a:rPr>
              <a:t>For more Information and Resources</a:t>
            </a:r>
          </a:p>
        </p:txBody>
      </p:sp>
    </p:spTree>
    <p:extLst>
      <p:ext uri="{BB962C8B-B14F-4D97-AF65-F5344CB8AC3E}">
        <p14:creationId xmlns:p14="http://schemas.microsoft.com/office/powerpoint/2010/main" val="905582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F08F0-53EE-AF7C-CDA7-78A6F2F1043B}"/>
              </a:ext>
            </a:extLst>
          </p:cNvPr>
          <p:cNvSpPr>
            <a:spLocks noGrp="1"/>
          </p:cNvSpPr>
          <p:nvPr>
            <p:ph type="title"/>
          </p:nvPr>
        </p:nvSpPr>
        <p:spPr>
          <a:xfrm>
            <a:off x="108155" y="609600"/>
            <a:ext cx="10422193" cy="1320800"/>
          </a:xfrm>
        </p:spPr>
        <p:txBody>
          <a:bodyPr>
            <a:normAutofit/>
          </a:bodyPr>
          <a:lstStyle/>
          <a:p>
            <a:pPr>
              <a:defRPr/>
            </a:pPr>
            <a:r>
              <a:rPr lang="en-US" dirty="0"/>
              <a:t>Context: The social ecology of prevention</a:t>
            </a:r>
          </a:p>
        </p:txBody>
      </p:sp>
      <p:sp>
        <p:nvSpPr>
          <p:cNvPr id="16387" name="Content Placeholder 2">
            <a:extLst>
              <a:ext uri="{FF2B5EF4-FFF2-40B4-BE49-F238E27FC236}">
                <a16:creationId xmlns:a16="http://schemas.microsoft.com/office/drawing/2014/main" id="{B022F8A8-D275-0E8C-1FD2-7BB92A6AAECE}"/>
              </a:ext>
            </a:extLst>
          </p:cNvPr>
          <p:cNvSpPr>
            <a:spLocks noGrp="1"/>
          </p:cNvSpPr>
          <p:nvPr>
            <p:ph sz="quarter" idx="1"/>
          </p:nvPr>
        </p:nvSpPr>
        <p:spPr>
          <a:xfrm>
            <a:off x="1981200" y="1143001"/>
            <a:ext cx="8229600" cy="4937125"/>
          </a:xfrm>
        </p:spPr>
        <p:txBody>
          <a:bodyPr/>
          <a:lstStyle/>
          <a:p>
            <a:r>
              <a:rPr lang="en-US" altLang="en-US" dirty="0"/>
              <a:t> </a:t>
            </a:r>
          </a:p>
        </p:txBody>
      </p:sp>
      <p:pic>
        <p:nvPicPr>
          <p:cNvPr id="16388" name="Content Placeholder 3" descr="social-ecologicalmodel.jpg">
            <a:extLst>
              <a:ext uri="{FF2B5EF4-FFF2-40B4-BE49-F238E27FC236}">
                <a16:creationId xmlns:a16="http://schemas.microsoft.com/office/drawing/2014/main" id="{5D4A8A78-350B-F8E5-93B2-4E376DCE108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04926" y="1602658"/>
            <a:ext cx="7162800" cy="341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ctangle 6">
            <a:extLst>
              <a:ext uri="{FF2B5EF4-FFF2-40B4-BE49-F238E27FC236}">
                <a16:creationId xmlns:a16="http://schemas.microsoft.com/office/drawing/2014/main" id="{A0BCCA58-A3DD-774D-E09A-F895492C14C5}"/>
              </a:ext>
            </a:extLst>
          </p:cNvPr>
          <p:cNvSpPr>
            <a:spLocks noChangeArrowheads="1"/>
          </p:cNvSpPr>
          <p:nvPr/>
        </p:nvSpPr>
        <p:spPr bwMode="auto">
          <a:xfrm>
            <a:off x="3810000" y="3105150"/>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fontAlgn="base">
              <a:spcBef>
                <a:spcPct val="0"/>
              </a:spcBef>
              <a:spcAft>
                <a:spcPct val="0"/>
              </a:spcAft>
              <a:defRPr>
                <a:solidFill>
                  <a:schemeClr val="tx1"/>
                </a:solidFill>
                <a:latin typeface="Gill Sans MT" panose="020B0502020104020203" pitchFamily="34" charset="0"/>
              </a:defRPr>
            </a:lvl6pPr>
            <a:lvl7pPr marL="2971800" indent="-228600" fontAlgn="base">
              <a:spcBef>
                <a:spcPct val="0"/>
              </a:spcBef>
              <a:spcAft>
                <a:spcPct val="0"/>
              </a:spcAft>
              <a:defRPr>
                <a:solidFill>
                  <a:schemeClr val="tx1"/>
                </a:solidFill>
                <a:latin typeface="Gill Sans MT" panose="020B0502020104020203" pitchFamily="34" charset="0"/>
              </a:defRPr>
            </a:lvl7pPr>
            <a:lvl8pPr marL="3429000" indent="-228600" fontAlgn="base">
              <a:spcBef>
                <a:spcPct val="0"/>
              </a:spcBef>
              <a:spcAft>
                <a:spcPct val="0"/>
              </a:spcAft>
              <a:defRPr>
                <a:solidFill>
                  <a:schemeClr val="tx1"/>
                </a:solidFill>
                <a:latin typeface="Gill Sans MT" panose="020B0502020104020203" pitchFamily="34" charset="0"/>
              </a:defRPr>
            </a:lvl8pPr>
            <a:lvl9pPr marL="3886200" indent="-228600" fontAlgn="base">
              <a:spcBef>
                <a:spcPct val="0"/>
              </a:spcBef>
              <a:spcAft>
                <a:spcPct val="0"/>
              </a:spcAft>
              <a:defRPr>
                <a:solidFill>
                  <a:schemeClr val="tx1"/>
                </a:solidFill>
                <a:latin typeface="Gill Sans MT" panose="020B0502020104020203" pitchFamily="34" charset="0"/>
              </a:defRPr>
            </a:lvl9pPr>
          </a:lstStyle>
          <a:p>
            <a:pPr eaLnBrk="1" hangingPunct="1"/>
            <a:endParaRPr lang="en-US" altLang="en-US" dirty="0"/>
          </a:p>
        </p:txBody>
      </p:sp>
      <p:sp>
        <p:nvSpPr>
          <p:cNvPr id="16390" name="TextBox 7">
            <a:extLst>
              <a:ext uri="{FF2B5EF4-FFF2-40B4-BE49-F238E27FC236}">
                <a16:creationId xmlns:a16="http://schemas.microsoft.com/office/drawing/2014/main" id="{A40375FA-EBE1-27E7-63BC-682B3BC8C967}"/>
              </a:ext>
            </a:extLst>
          </p:cNvPr>
          <p:cNvSpPr txBox="1">
            <a:spLocks noChangeArrowheads="1"/>
          </p:cNvSpPr>
          <p:nvPr/>
        </p:nvSpPr>
        <p:spPr bwMode="auto">
          <a:xfrm flipH="1">
            <a:off x="361336" y="6308950"/>
            <a:ext cx="26768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fontAlgn="base">
              <a:spcBef>
                <a:spcPct val="0"/>
              </a:spcBef>
              <a:spcAft>
                <a:spcPct val="0"/>
              </a:spcAft>
              <a:defRPr>
                <a:solidFill>
                  <a:schemeClr val="tx1"/>
                </a:solidFill>
                <a:latin typeface="Gill Sans MT" panose="020B0502020104020203" pitchFamily="34" charset="0"/>
              </a:defRPr>
            </a:lvl6pPr>
            <a:lvl7pPr marL="2971800" indent="-228600" fontAlgn="base">
              <a:spcBef>
                <a:spcPct val="0"/>
              </a:spcBef>
              <a:spcAft>
                <a:spcPct val="0"/>
              </a:spcAft>
              <a:defRPr>
                <a:solidFill>
                  <a:schemeClr val="tx1"/>
                </a:solidFill>
                <a:latin typeface="Gill Sans MT" panose="020B0502020104020203" pitchFamily="34" charset="0"/>
              </a:defRPr>
            </a:lvl7pPr>
            <a:lvl8pPr marL="3429000" indent="-228600" fontAlgn="base">
              <a:spcBef>
                <a:spcPct val="0"/>
              </a:spcBef>
              <a:spcAft>
                <a:spcPct val="0"/>
              </a:spcAft>
              <a:defRPr>
                <a:solidFill>
                  <a:schemeClr val="tx1"/>
                </a:solidFill>
                <a:latin typeface="Gill Sans MT" panose="020B0502020104020203" pitchFamily="34" charset="0"/>
              </a:defRPr>
            </a:lvl8pPr>
            <a:lvl9pPr marL="3886200" indent="-228600" fontAlgn="base">
              <a:spcBef>
                <a:spcPct val="0"/>
              </a:spcBef>
              <a:spcAft>
                <a:spcPct val="0"/>
              </a:spcAft>
              <a:defRPr>
                <a:solidFill>
                  <a:schemeClr val="tx1"/>
                </a:solidFill>
                <a:latin typeface="Gill Sans MT" panose="020B0502020104020203" pitchFamily="34" charset="0"/>
              </a:defRPr>
            </a:lvl9pPr>
          </a:lstStyle>
          <a:p>
            <a:pPr eaLnBrk="1" hangingPunct="1"/>
            <a:r>
              <a:rPr lang="en-US" altLang="en-US" sz="1200" dirty="0">
                <a:hlinkClick r:id="rId3"/>
              </a:rPr>
              <a:t>Learn more from the CDC and P </a:t>
            </a:r>
            <a:endParaRPr lang="en-US" altLang="en-US" sz="1200" dirty="0"/>
          </a:p>
        </p:txBody>
      </p:sp>
      <p:sp>
        <p:nvSpPr>
          <p:cNvPr id="3" name="TextBox 2">
            <a:extLst>
              <a:ext uri="{FF2B5EF4-FFF2-40B4-BE49-F238E27FC236}">
                <a16:creationId xmlns:a16="http://schemas.microsoft.com/office/drawing/2014/main" id="{CE5A8F88-CB58-F19F-C2D5-EAA9DF3C57D1}"/>
              </a:ext>
            </a:extLst>
          </p:cNvPr>
          <p:cNvSpPr txBox="1"/>
          <p:nvPr/>
        </p:nvSpPr>
        <p:spPr>
          <a:xfrm>
            <a:off x="462116" y="5429761"/>
            <a:ext cx="9497963" cy="1015663"/>
          </a:xfrm>
          <a:prstGeom prst="rect">
            <a:avLst/>
          </a:prstGeom>
          <a:noFill/>
        </p:spPr>
        <p:txBody>
          <a:bodyPr wrap="square" rtlCol="0">
            <a:spAutoFit/>
          </a:bodyPr>
          <a:lstStyle/>
          <a:p>
            <a:pPr algn="ctr"/>
            <a:r>
              <a:rPr lang="en-US" sz="2000" dirty="0"/>
              <a:t>This presentation will start with the individual and relationship/family levels.</a:t>
            </a:r>
          </a:p>
          <a:p>
            <a:pPr algn="ctr"/>
            <a:r>
              <a:rPr lang="en-US" sz="2000" dirty="0"/>
              <a:t> Medical personnel have important roles at all levels. </a:t>
            </a:r>
          </a:p>
          <a:p>
            <a:pPr algn="ctr"/>
            <a:endParaRPr lang="en-US" sz="2000" dirty="0"/>
          </a:p>
        </p:txBody>
      </p:sp>
      <p:cxnSp>
        <p:nvCxnSpPr>
          <p:cNvPr id="5" name="Straight Arrow Connector 4">
            <a:extLst>
              <a:ext uri="{FF2B5EF4-FFF2-40B4-BE49-F238E27FC236}">
                <a16:creationId xmlns:a16="http://schemas.microsoft.com/office/drawing/2014/main" id="{D9A0F6DF-A608-5772-9A8B-6CD4222C60EB}"/>
              </a:ext>
            </a:extLst>
          </p:cNvPr>
          <p:cNvCxnSpPr/>
          <p:nvPr/>
        </p:nvCxnSpPr>
        <p:spPr>
          <a:xfrm flipH="1">
            <a:off x="5791200" y="1143001"/>
            <a:ext cx="1632155" cy="166902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7" name="Straight Arrow Connector 6">
            <a:extLst>
              <a:ext uri="{FF2B5EF4-FFF2-40B4-BE49-F238E27FC236}">
                <a16:creationId xmlns:a16="http://schemas.microsoft.com/office/drawing/2014/main" id="{BA595CE5-9A2E-E723-A505-83B0A292A7C3}"/>
              </a:ext>
            </a:extLst>
          </p:cNvPr>
          <p:cNvCxnSpPr/>
          <p:nvPr/>
        </p:nvCxnSpPr>
        <p:spPr>
          <a:xfrm>
            <a:off x="7493257" y="1143001"/>
            <a:ext cx="452283" cy="196214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Mother and daughter reading book on bed">
            <a:extLst>
              <a:ext uri="{FF2B5EF4-FFF2-40B4-BE49-F238E27FC236}">
                <a16:creationId xmlns:a16="http://schemas.microsoft.com/office/drawing/2014/main" id="{1E5E235A-122A-41A6-A75A-2D2918553730}"/>
              </a:ext>
            </a:extLst>
          </p:cNvPr>
          <p:cNvPicPr>
            <a:picLocks noChangeAspect="1"/>
          </p:cNvPicPr>
          <p:nvPr/>
        </p:nvPicPr>
        <p:blipFill rotWithShape="1">
          <a:blip r:embed="rId2">
            <a:extLst>
              <a:ext uri="{28A0092B-C50C-407E-A947-70E740481C1C}">
                <a14:useLocalDpi xmlns:a14="http://schemas.microsoft.com/office/drawing/2010/main" val="0"/>
              </a:ext>
            </a:extLst>
          </a:blip>
          <a:srcRect l="22893" r="-2"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37A8CE2B-D1A4-4190-AA46-98635CD2C629}"/>
              </a:ext>
            </a:extLst>
          </p:cNvPr>
          <p:cNvSpPr>
            <a:spLocks noGrp="1"/>
          </p:cNvSpPr>
          <p:nvPr>
            <p:ph type="title"/>
          </p:nvPr>
        </p:nvSpPr>
        <p:spPr>
          <a:xfrm>
            <a:off x="677333" y="609600"/>
            <a:ext cx="3851123" cy="1320800"/>
          </a:xfrm>
        </p:spPr>
        <p:txBody>
          <a:bodyPr>
            <a:normAutofit/>
          </a:bodyPr>
          <a:lstStyle/>
          <a:p>
            <a:r>
              <a:rPr lang="en-US" dirty="0"/>
              <a:t>My Ideal:</a:t>
            </a:r>
          </a:p>
        </p:txBody>
      </p:sp>
      <p:sp>
        <p:nvSpPr>
          <p:cNvPr id="3" name="Content Placeholder 2">
            <a:extLst>
              <a:ext uri="{FF2B5EF4-FFF2-40B4-BE49-F238E27FC236}">
                <a16:creationId xmlns:a16="http://schemas.microsoft.com/office/drawing/2014/main" id="{854292E5-FCD6-48F7-BD99-D9C5B1F33A69}"/>
              </a:ext>
            </a:extLst>
          </p:cNvPr>
          <p:cNvSpPr>
            <a:spLocks noGrp="1"/>
          </p:cNvSpPr>
          <p:nvPr>
            <p:ph idx="1"/>
          </p:nvPr>
        </p:nvSpPr>
        <p:spPr>
          <a:xfrm>
            <a:off x="677334" y="1169043"/>
            <a:ext cx="4159640" cy="5079357"/>
          </a:xfrm>
        </p:spPr>
        <p:txBody>
          <a:bodyPr>
            <a:noAutofit/>
          </a:bodyPr>
          <a:lstStyle/>
          <a:p>
            <a:pPr marL="0" indent="0">
              <a:buNone/>
            </a:pPr>
            <a:endParaRPr lang="en-US" sz="2800" dirty="0"/>
          </a:p>
          <a:p>
            <a:pPr marL="0" indent="0">
              <a:buNone/>
            </a:pPr>
            <a:r>
              <a:rPr lang="en-US" sz="2800" dirty="0"/>
              <a:t>Each child should be able to go out in the world with age appropriate, medically  accurate information about human sexuality, all wrapped up in the  values of their family and faith tradition.  </a:t>
            </a:r>
          </a:p>
        </p:txBody>
      </p:sp>
      <p:cxnSp>
        <p:nvCxnSpPr>
          <p:cNvPr id="10" name="Straight Connector 9">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993497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77" name="Isosceles Triangle 76">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5" name="Title 4">
            <a:extLst>
              <a:ext uri="{FF2B5EF4-FFF2-40B4-BE49-F238E27FC236}">
                <a16:creationId xmlns:a16="http://schemas.microsoft.com/office/drawing/2014/main" id="{30ECDC56-0197-4724-B7A4-C5E35A9C2AE0}"/>
              </a:ext>
            </a:extLst>
          </p:cNvPr>
          <p:cNvSpPr>
            <a:spLocks noGrp="1"/>
          </p:cNvSpPr>
          <p:nvPr>
            <p:ph type="title"/>
          </p:nvPr>
        </p:nvSpPr>
        <p:spPr>
          <a:xfrm>
            <a:off x="673754" y="643467"/>
            <a:ext cx="4203045" cy="1375608"/>
          </a:xfrm>
        </p:spPr>
        <p:txBody>
          <a:bodyPr anchor="ctr">
            <a:normAutofit fontScale="90000"/>
          </a:bodyPr>
          <a:lstStyle/>
          <a:p>
            <a:r>
              <a:rPr lang="en-US" sz="3300" dirty="0">
                <a:solidFill>
                  <a:schemeClr val="bg1"/>
                </a:solidFill>
              </a:rPr>
              <a:t>Physical Facts with Emotional Impact</a:t>
            </a:r>
            <a:br>
              <a:rPr lang="en-US" sz="3300" dirty="0">
                <a:solidFill>
                  <a:schemeClr val="bg1"/>
                </a:solidFill>
              </a:rPr>
            </a:br>
            <a:r>
              <a:rPr lang="en-US" sz="3300" dirty="0">
                <a:solidFill>
                  <a:schemeClr val="bg1"/>
                </a:solidFill>
              </a:rPr>
              <a:t>Fact 1:</a:t>
            </a:r>
          </a:p>
        </p:txBody>
      </p:sp>
      <p:sp>
        <p:nvSpPr>
          <p:cNvPr id="6" name="Content Placeholder 5">
            <a:extLst>
              <a:ext uri="{FF2B5EF4-FFF2-40B4-BE49-F238E27FC236}">
                <a16:creationId xmlns:a16="http://schemas.microsoft.com/office/drawing/2014/main" id="{B1391298-C6C7-49FA-85F1-6C522F2564BC}"/>
              </a:ext>
            </a:extLst>
          </p:cNvPr>
          <p:cNvSpPr>
            <a:spLocks noGrp="1"/>
          </p:cNvSpPr>
          <p:nvPr>
            <p:ph idx="1"/>
          </p:nvPr>
        </p:nvSpPr>
        <p:spPr>
          <a:xfrm>
            <a:off x="673754" y="2160590"/>
            <a:ext cx="3973943" cy="3440110"/>
          </a:xfrm>
        </p:spPr>
        <p:txBody>
          <a:bodyPr>
            <a:normAutofit lnSpcReduction="10000"/>
          </a:bodyPr>
          <a:lstStyle/>
          <a:p>
            <a:r>
              <a:rPr lang="en-US" dirty="0">
                <a:solidFill>
                  <a:schemeClr val="bg1"/>
                </a:solidFill>
              </a:rPr>
              <a:t> </a:t>
            </a:r>
            <a:r>
              <a:rPr lang="en-US" sz="3200" i="1" dirty="0">
                <a:solidFill>
                  <a:schemeClr val="bg1"/>
                </a:solidFill>
              </a:rPr>
              <a:t>The  human body will react to  various  kinds of stimulation  with very specific physical manifestations</a:t>
            </a:r>
          </a:p>
          <a:p>
            <a:endParaRPr lang="en-US" sz="3200" i="1" dirty="0">
              <a:solidFill>
                <a:schemeClr val="bg1"/>
              </a:solidFill>
            </a:endParaRPr>
          </a:p>
          <a:p>
            <a:endParaRPr lang="en-US" dirty="0">
              <a:solidFill>
                <a:schemeClr val="bg1"/>
              </a:solidFill>
            </a:endParaRPr>
          </a:p>
        </p:txBody>
      </p:sp>
      <p:pic>
        <p:nvPicPr>
          <p:cNvPr id="2052" name="Picture 4" descr="Phases of the sexual response cycle">
            <a:extLst>
              <a:ext uri="{FF2B5EF4-FFF2-40B4-BE49-F238E27FC236}">
                <a16:creationId xmlns:a16="http://schemas.microsoft.com/office/drawing/2014/main" id="{DFD4CBFD-FA6C-44F4-BEA4-E3382566A4C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01" y="1209201"/>
            <a:ext cx="5143500" cy="4427083"/>
          </a:xfrm>
          <a:prstGeom prst="rect">
            <a:avLst/>
          </a:prstGeom>
          <a:noFill/>
          <a:extLst>
            <a:ext uri="{909E8E84-426E-40DD-AFC4-6F175D3DCCD1}">
              <a14:hiddenFill xmlns:a14="http://schemas.microsoft.com/office/drawing/2010/main">
                <a:solidFill>
                  <a:srgbClr val="FFFFFF"/>
                </a:solidFill>
              </a14:hiddenFill>
            </a:ext>
          </a:extLst>
        </p:spPr>
      </p:pic>
      <p:sp>
        <p:nvSpPr>
          <p:cNvPr id="79" name="Isosceles Triangle 78">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2942592762"/>
      </p:ext>
    </p:extLst>
  </p:cSld>
  <p:clrMapOvr>
    <a:masterClrMapping/>
  </p:clrMapOvr>
</p:sld>
</file>

<file path=ppt/theme/theme1.xml><?xml version="1.0" encoding="utf-8"?>
<a:theme xmlns:a="http://schemas.openxmlformats.org/drawingml/2006/main" name="Face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TM16401371[[fn=Atlas]]</Template>
  <TotalTime>13792</TotalTime>
  <Words>3158</Words>
  <Application>Microsoft Office PowerPoint</Application>
  <PresentationFormat>Widescreen</PresentationFormat>
  <Paragraphs>254</Paragraphs>
  <Slides>63</Slides>
  <Notes>18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63</vt:i4>
      </vt:variant>
    </vt:vector>
  </HeadingPairs>
  <TitlesOfParts>
    <vt:vector size="75" baseType="lpstr">
      <vt:lpstr>Arial</vt:lpstr>
      <vt:lpstr>Bookman Old Style</vt:lpstr>
      <vt:lpstr>Calibri</vt:lpstr>
      <vt:lpstr>Courier New</vt:lpstr>
      <vt:lpstr>droid-serif-w01-regular</vt:lpstr>
      <vt:lpstr>Gill Sans MT</vt:lpstr>
      <vt:lpstr>Oswald</vt:lpstr>
      <vt:lpstr>Roboto</vt:lpstr>
      <vt:lpstr>Trebuchet MS</vt:lpstr>
      <vt:lpstr>Wingdings</vt:lpstr>
      <vt:lpstr>Wingdings 3</vt:lpstr>
      <vt:lpstr>Facet</vt:lpstr>
      <vt:lpstr>Supporting Medical Professionals to Talk to Parents About Healthy Sexual Development</vt:lpstr>
      <vt:lpstr>PowerPoint Presentation</vt:lpstr>
      <vt:lpstr>Introducing the New York State Initiative to Prevent Child Sexual Abuse </vt:lpstr>
      <vt:lpstr>Presented by: Janet Rosenzweig PhD, MPA  </vt:lpstr>
      <vt:lpstr>Perspective</vt:lpstr>
      <vt:lpstr>Context:  The Adverse Childhood Experiences (ACE) Studies</vt:lpstr>
      <vt:lpstr>Context: The social ecology of prevention</vt:lpstr>
      <vt:lpstr>My Ideal:</vt:lpstr>
      <vt:lpstr>Physical Facts with Emotional Impact Fact 1:</vt:lpstr>
      <vt:lpstr>Physical Sexual Arousal </vt:lpstr>
      <vt:lpstr>Key words! </vt:lpstr>
      <vt:lpstr>Key reasons why kids need to know this</vt:lpstr>
      <vt:lpstr>Key reasons why kids need to know this</vt:lpstr>
      <vt:lpstr>Account from a victim </vt:lpstr>
      <vt:lpstr>Knowledge is  Power!</vt:lpstr>
      <vt:lpstr>Sexual arousal influences sexual decision behavior and reduces restraint! </vt:lpstr>
      <vt:lpstr>Key reasons why kids need to know this</vt:lpstr>
      <vt:lpstr>Key reason why parents need to understand that arousal is autonomic</vt:lpstr>
      <vt:lpstr>Let’s go back to Psych 101 for a moment:</vt:lpstr>
      <vt:lpstr>Physical Facts with Emotional Impact Fact 2:</vt:lpstr>
      <vt:lpstr>Physical Facts with Emotional Impact Fact 2:</vt:lpstr>
      <vt:lpstr>Example:  When parents are a source of sex information, condom use increases</vt:lpstr>
      <vt:lpstr>Parents communicate important information and values to their children </vt:lpstr>
      <vt:lpstr>Medical personnel are a key source of  sexuality information!</vt:lpstr>
      <vt:lpstr>A Little History </vt:lpstr>
      <vt:lpstr>Access to accurate information about human sexuality  was strongly curtailed starting in the 1990</vt:lpstr>
      <vt:lpstr>Jocelyn Elders</vt:lpstr>
      <vt:lpstr>Restricted Sex Ed</vt:lpstr>
      <vt:lpstr>PowerPoint Presentation</vt:lpstr>
      <vt:lpstr>PowerPoint Presentation</vt:lpstr>
      <vt:lpstr>One Result??</vt:lpstr>
      <vt:lpstr>The members of the  generation educated under these restrictions are now parents! They need your help….</vt:lpstr>
      <vt:lpstr>We will provide you with resources to  give parents that can be helpful!</vt:lpstr>
      <vt:lpstr>Medical Professionals are among the very few adults who have ‘social permission’ to talk to kids about sex! </vt:lpstr>
      <vt:lpstr>Anatomy and Physiology for Grownups</vt:lpstr>
      <vt:lpstr>  </vt:lpstr>
      <vt:lpstr>Important concepts for kids – male anatomy physiology </vt:lpstr>
      <vt:lpstr>title</vt:lpstr>
      <vt:lpstr>Female External</vt:lpstr>
      <vt:lpstr>Female External</vt:lpstr>
      <vt:lpstr>Important concepts for kids – female anatomy physiology </vt:lpstr>
      <vt:lpstr>Parents Fears and how you can help…</vt:lpstr>
      <vt:lpstr>Sexual Climate</vt:lpstr>
      <vt:lpstr>Assessing family values – defining NORMS</vt:lpstr>
      <vt:lpstr>Support Parents to consciously set norms! </vt:lpstr>
      <vt:lpstr>Family Norms about Language</vt:lpstr>
      <vt:lpstr>Family Norms about Dress</vt:lpstr>
      <vt:lpstr>Norms  about privacy</vt:lpstr>
      <vt:lpstr>PowerPoint Presentation</vt:lpstr>
      <vt:lpstr>Before we leave families --</vt:lpstr>
      <vt:lpstr>Siblings: The good, the bad and the ugly….</vt:lpstr>
      <vt:lpstr>Link to bullying</vt:lpstr>
      <vt:lpstr>Moving up the social ecology</vt:lpstr>
      <vt:lpstr>Regardless of the specific religious tradition, the concept of ‘spirituality’ provides a perfect backdrop to teach the values of love, empathy, honesty and respect which are all critical components of sexual health and safety</vt:lpstr>
      <vt:lpstr>Steps to take in your community </vt:lpstr>
      <vt:lpstr>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Sex Education  got to do with it?</dc:title>
  <dc:creator>JFRosenzweig</dc:creator>
  <cp:lastModifiedBy>JFRosenzweig</cp:lastModifiedBy>
  <cp:revision>53</cp:revision>
  <dcterms:created xsi:type="dcterms:W3CDTF">2021-03-26T22:56:33Z</dcterms:created>
  <dcterms:modified xsi:type="dcterms:W3CDTF">2022-10-04T16:07:06Z</dcterms:modified>
</cp:coreProperties>
</file>